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7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705" r:id="rId2"/>
    <p:sldMasterId id="2147483651" r:id="rId3"/>
    <p:sldMasterId id="2147483724" r:id="rId4"/>
    <p:sldMasterId id="2147483685" r:id="rId5"/>
    <p:sldMasterId id="2147483730" r:id="rId6"/>
    <p:sldMasterId id="2147483937" r:id="rId7"/>
    <p:sldMasterId id="2147483948" r:id="rId8"/>
  </p:sldMasterIdLst>
  <p:notesMasterIdLst>
    <p:notesMasterId r:id="rId27"/>
  </p:notesMasterIdLst>
  <p:handoutMasterIdLst>
    <p:handoutMasterId r:id="rId28"/>
  </p:handoutMasterIdLst>
  <p:sldIdLst>
    <p:sldId id="257" r:id="rId9"/>
    <p:sldId id="302" r:id="rId10"/>
    <p:sldId id="655" r:id="rId11"/>
    <p:sldId id="652" r:id="rId12"/>
    <p:sldId id="341" r:id="rId13"/>
    <p:sldId id="343" r:id="rId14"/>
    <p:sldId id="644" r:id="rId15"/>
    <p:sldId id="643" r:id="rId16"/>
    <p:sldId id="351" r:id="rId17"/>
    <p:sldId id="645" r:id="rId18"/>
    <p:sldId id="646" r:id="rId19"/>
    <p:sldId id="650" r:id="rId20"/>
    <p:sldId id="648" r:id="rId21"/>
    <p:sldId id="638" r:id="rId22"/>
    <p:sldId id="653" r:id="rId23"/>
    <p:sldId id="654" r:id="rId24"/>
    <p:sldId id="286" r:id="rId25"/>
    <p:sldId id="291" r:id="rId26"/>
  </p:sldIdLst>
  <p:sldSz cx="9144000" cy="5143500" type="screen16x9"/>
  <p:notesSz cx="6858000" cy="9144000"/>
  <p:defaultTextStyle>
    <a:defPPr>
      <a:defRPr lang="es-UY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11"/>
    <a:srgbClr val="003399"/>
    <a:srgbClr val="FFC1FF"/>
    <a:srgbClr val="00091A"/>
    <a:srgbClr val="FF6600"/>
    <a:srgbClr val="CEFED3"/>
    <a:srgbClr val="FFE4C9"/>
    <a:srgbClr val="FFCCFF"/>
    <a:srgbClr val="3155A6"/>
    <a:srgbClr val="64C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6" autoAdjust="0"/>
    <p:restoredTop sz="94707" autoAdjust="0"/>
  </p:normalViewPr>
  <p:slideViewPr>
    <p:cSldViewPr>
      <p:cViewPr varScale="1">
        <p:scale>
          <a:sx n="102" d="100"/>
          <a:sy n="102" d="100"/>
        </p:scale>
        <p:origin x="821" y="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ACBB803-6892-4694-BAF1-076F575740EE}" type="datetimeFigureOut">
              <a:rPr lang="es-UY"/>
              <a:pPr>
                <a:defRPr/>
              </a:pPr>
              <a:t>1/5/2024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A919A06-B85B-46C9-A8DC-10D2A46CEBB3}" type="slidenum">
              <a:rPr lang="es-UY" altLang="es-ES"/>
              <a:pPr/>
              <a:t>‹Nº›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4E4B90-C27E-40F6-83D4-FCBDDC0A9621}" type="datetimeFigureOut">
              <a:rPr lang="es-UY"/>
              <a:pPr>
                <a:defRPr/>
              </a:pPr>
              <a:t>1/5/2024</a:t>
            </a:fld>
            <a:endParaRPr lang="es-U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s-UY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8482E0A-4C04-4AB0-A177-71EEBAE2FA24}" type="slidenum">
              <a:rPr lang="es-UY" altLang="es-ES"/>
              <a:pPr/>
              <a:t>‹Nº›</a:t>
            </a:fld>
            <a:endParaRPr lang="es-UY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/>
              <a:t>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6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2509356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/>
              <a:t>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7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2547465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UY" dirty="0"/>
              <a:t>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482E0A-4C04-4AB0-A177-71EEBAE2FA24}" type="slidenum">
              <a:rPr lang="es-UY" altLang="es-ES" smtClean="0"/>
              <a:pPr/>
              <a:t>12</a:t>
            </a:fld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629557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299BD4-54AE-4910-B2BF-8DBB7E342601}" type="slidenum">
              <a:rPr kumimoji="0" lang="es-U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1574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125F49-F468-41A1-AC69-33DC76D4BB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3683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125F49-F468-41A1-AC69-33DC76D4BB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1100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371975"/>
            <a:ext cx="1944688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350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25997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3337951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0010437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752876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1505058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3164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733502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91328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49612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70334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contrat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 userDrawn="1"/>
        </p:nvGraphicFramePr>
        <p:xfrm>
          <a:off x="3910013" y="4443413"/>
          <a:ext cx="1323975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1810476" imgH="355729" progId="CorelDraw.Graphic.21">
                  <p:embed/>
                </p:oleObj>
              </mc:Choice>
              <mc:Fallback>
                <p:oleObj name="CorelDRAW" r:id="rId2" imgW="1810476" imgH="355729" progId="CorelDraw.Graphic.21">
                  <p:embed/>
                  <p:pic>
                    <p:nvPicPr>
                      <p:cNvPr id="6146" name="Objeto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0013" y="4443413"/>
                        <a:ext cx="1323975" cy="26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ángulo 2"/>
          <p:cNvSpPr/>
          <p:nvPr userDrawn="1"/>
        </p:nvSpPr>
        <p:spPr>
          <a:xfrm>
            <a:off x="3495675" y="4084638"/>
            <a:ext cx="215265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1200" spc="300" dirty="0"/>
              <a:t>www.gub.uy/agesic</a:t>
            </a:r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025" y="2211388"/>
            <a:ext cx="2963863" cy="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782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41769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36752374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930158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61656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5287441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52854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796794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4">
            <a:extLst>
              <a:ext uri="{FF2B5EF4-FFF2-40B4-BE49-F238E27FC236}">
                <a16:creationId xmlns:a16="http://schemas.microsoft.com/office/drawing/2014/main" id="{A3379D23-28A4-407E-AFDF-839BA39ECE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B61E327D-FA1E-490B-B812-EF86EA24EB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8BEA1E2-709B-4B32-A259-7A6A0773EBD2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48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D81C52-B556-41AC-845A-A87EAE00B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0E4AB51-A4A3-49A7-A800-A52A705DD73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1/5/2024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E9BBB1-F2DA-48EE-866A-F08D31508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D3878E-F1AD-4D86-ACAA-CEE96FD1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A7B6FA-2A39-4A4E-ADAE-53FCDFF959D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73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B22B135-491C-4F8E-9245-2D898796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EDCC2E7-77E6-45FE-B09B-4E21F3B0A329}" type="datetimeFigureOut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1/5/2024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5F253D0-F52D-4AD9-980B-CDBE41696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2B16CA-2AB6-4DB8-98F4-EBF8AFBD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33125A-8D03-4D00-983A-423F7F0C5135}" type="slidenum">
              <a:rPr kumimoji="0" lang="es-UY" sz="180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80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1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9685098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6" y="973185"/>
            <a:ext cx="7772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CA9843-2267-4F3C-97E7-D655B72CDA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35013" y="4706938"/>
            <a:ext cx="249713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EF98EC-D48F-4F6B-B319-0B6FBDC83C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629400" y="4706938"/>
            <a:ext cx="21653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dirty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A10EF620-35FC-49C9-AFE3-EAD31A78267E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248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195677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715525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16882979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posición de imagen"/>
          <p:cNvSpPr>
            <a:spLocks noGrp="1"/>
          </p:cNvSpPr>
          <p:nvPr>
            <p:ph type="pic" sz="quarter" idx="10"/>
          </p:nvPr>
        </p:nvSpPr>
        <p:spPr>
          <a:xfrm>
            <a:off x="468316" y="1437086"/>
            <a:ext cx="4247703" cy="3294459"/>
          </a:xfrm>
        </p:spPr>
        <p:txBody>
          <a:bodyPr/>
          <a:lstStyle/>
          <a:p>
            <a:pPr lvl="0"/>
            <a:r>
              <a:rPr lang="es-ES" noProof="0"/>
              <a:t>Haga clic en el icono para agregar una imagen</a:t>
            </a:r>
            <a:endParaRPr lang="es-UY" noProof="0"/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11"/>
          </p:nvPr>
        </p:nvSpPr>
        <p:spPr>
          <a:xfrm>
            <a:off x="4859338" y="1437086"/>
            <a:ext cx="3816350" cy="3294459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026586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/>
              <a:t>Haga clic en el icono para agregar un gráfico</a:t>
            </a:r>
            <a:endParaRPr lang="es-UY" noProof="0"/>
          </a:p>
        </p:txBody>
      </p:sp>
    </p:spTree>
    <p:extLst>
      <p:ext uri="{BB962C8B-B14F-4D97-AF65-F5344CB8AC3E}">
        <p14:creationId xmlns:p14="http://schemas.microsoft.com/office/powerpoint/2010/main" val="26349102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07ECD1-ECC6-4907-91CE-332E3C22DD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4557" y="4707340"/>
            <a:ext cx="24970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Curso Dirección de Proyectos – 2021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5E5A86-00CA-4281-9261-C89A116576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629400" y="4707340"/>
            <a:ext cx="21656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05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Módulo 1 – Fundamentos       #</a:t>
            </a:r>
            <a:fld id="{46E91CE8-738D-49E7-BB4C-102236172844}" type="slidenum">
              <a:rPr kumimoji="0" lang="es-UY" sz="1050" b="0" i="0" u="none" strike="noStrike" kern="1200" cap="none" spc="0" normalizeH="0" baseline="0" noProof="0" smtClean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UY" sz="105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171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1829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UY" dirty="0"/>
              <a:t>FIT - Gestión de Proyectos – plan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ECD1F-4486-4C92-8194-4F0673B360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6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28003C-F765-030B-0A8F-88DCFC9F4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3AF1D4-4A5F-06C5-E402-95017EC417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538D341-E5BD-33CE-ED67-ADC415915C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02A6BC-CED9-CAE3-DC53-737A87B61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F05F9-B266-43AF-8631-CF11F411D74D}" type="datetimeFigureOut">
              <a:rPr lang="es-UY" smtClean="0"/>
              <a:t>1/5/2024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32C431-3FA0-9157-061B-A2D879062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8B5AE0D-2C7E-C4E9-30D1-8C4A67057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99A41-116D-4742-BB41-F07DBA3732B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015763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276834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73348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0"/>
          </p:nvPr>
        </p:nvSpPr>
        <p:spPr>
          <a:xfrm>
            <a:off x="468313" y="1491855"/>
            <a:ext cx="4248150" cy="3401615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UY" dirty="0"/>
          </a:p>
        </p:txBody>
      </p:sp>
      <p:sp>
        <p:nvSpPr>
          <p:cNvPr id="6" name="5 Marcador de gráfico"/>
          <p:cNvSpPr>
            <a:spLocks noGrp="1"/>
          </p:cNvSpPr>
          <p:nvPr>
            <p:ph type="chart" sz="quarter" idx="11"/>
          </p:nvPr>
        </p:nvSpPr>
        <p:spPr>
          <a:xfrm>
            <a:off x="4932366" y="1491855"/>
            <a:ext cx="3887787" cy="3401615"/>
          </a:xfrm>
        </p:spPr>
        <p:txBody>
          <a:bodyPr/>
          <a:lstStyle/>
          <a:p>
            <a:pPr lvl="0"/>
            <a:r>
              <a:rPr lang="es-ES" noProof="0" dirty="0"/>
              <a:t>Haga clic en el icono para agregar un gráfico</a:t>
            </a:r>
            <a:endParaRPr lang="es-UY" noProof="0" dirty="0"/>
          </a:p>
        </p:txBody>
      </p:sp>
    </p:spTree>
    <p:extLst>
      <p:ext uri="{BB962C8B-B14F-4D97-AF65-F5344CB8AC3E}">
        <p14:creationId xmlns:p14="http://schemas.microsoft.com/office/powerpoint/2010/main" val="4003540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9.e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0.png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9.emf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dk1" tx1="lt1" bg2="dk2" tx2="lt2" accent1="accent1" accent2="accent2" accent3="accent3" accent4="accent4" accent5="accent5" accent6="accent6" hlink="hlink" folHlink="folHlink"/>
  <p:sldLayoutIdLst>
    <p:sldLayoutId id="2147483936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tham" pitchFamily="5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0" y="-24266"/>
            <a:ext cx="7859712" cy="435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323528" y="627534"/>
            <a:ext cx="856895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/>
              <a:t>Haga clic para modificar el estilo de texto del patrón</a:t>
            </a:r>
          </a:p>
          <a:p>
            <a:pPr lvl="1"/>
            <a:r>
              <a:rPr lang="es-ES" altLang="es-ES" dirty="0"/>
              <a:t>Segundo nivel</a:t>
            </a:r>
          </a:p>
          <a:p>
            <a:pPr lvl="2"/>
            <a:r>
              <a:rPr lang="es-ES" altLang="es-ES" dirty="0"/>
              <a:t>Tercer nivel</a:t>
            </a:r>
          </a:p>
          <a:p>
            <a:pPr lvl="3"/>
            <a:r>
              <a:rPr lang="es-ES" altLang="es-ES" dirty="0"/>
              <a:t>Cuarto nivel</a:t>
            </a:r>
          </a:p>
          <a:p>
            <a:pPr lvl="4"/>
            <a:r>
              <a:rPr lang="es-ES" altLang="es-ES" dirty="0"/>
              <a:t>Quinto</a:t>
            </a:r>
            <a:endParaRPr lang="es-UY" alt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56" r:id="rId3"/>
    <p:sldLayoutId id="2147483957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pic>
        <p:nvPicPr>
          <p:cNvPr id="2052" name="Imagen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659313"/>
            <a:ext cx="15938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3075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3076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7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título"/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409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  <p:graphicFrame>
        <p:nvGraphicFramePr>
          <p:cNvPr id="4100" name="Objeto 3"/>
          <p:cNvGraphicFramePr>
            <a:graphicFrameLocks noChangeAspect="1"/>
          </p:cNvGraphicFramePr>
          <p:nvPr userDrawn="1"/>
        </p:nvGraphicFramePr>
        <p:xfrm>
          <a:off x="7451725" y="4659313"/>
          <a:ext cx="14954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8" imgW="5925815" imgH="1673975" progId="CorelDraw.Graphic.21">
                  <p:embed/>
                </p:oleObj>
              </mc:Choice>
              <mc:Fallback>
                <p:oleObj name="CorelDRAW" r:id="rId8" imgW="5925815" imgH="1673975" progId="CorelDraw.Graphic.21">
                  <p:embed/>
                  <p:pic>
                    <p:nvPicPr>
                      <p:cNvPr id="0" name="Objeto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4659313"/>
                        <a:ext cx="1495425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Gráfico 9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89488"/>
            <a:ext cx="67945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9B05D167-BD1D-408B-9071-5B7A31C5FE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0E9949F2-375F-4151-9541-73D7141B97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35250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4" r:id="rId6"/>
    <p:sldLayoutId id="2147483945" r:id="rId7"/>
    <p:sldLayoutId id="2147483946" r:id="rId8"/>
    <p:sldLayoutId id="2147483947" r:id="rId9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E1E30C8F-3938-453D-96F4-21EDA597695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27088" y="411163"/>
            <a:ext cx="7859712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  <a:endParaRPr lang="es-UY" altLang="es-ES"/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504DB9B0-6E50-4ED8-BE08-2838F7FAE01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27088" y="1492250"/>
            <a:ext cx="7859712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</a:t>
            </a:r>
            <a:endParaRPr lang="es-UY" altLang="es-ES"/>
          </a:p>
        </p:txBody>
      </p:sp>
    </p:spTree>
    <p:extLst>
      <p:ext uri="{BB962C8B-B14F-4D97-AF65-F5344CB8AC3E}">
        <p14:creationId xmlns:p14="http://schemas.microsoft.com/office/powerpoint/2010/main" val="58655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5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Microsoft Sans Serif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microsoft.com/office/2007/relationships/hdphoto" Target="../media/hdphoto1.wdp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>
            <a:spLocks noChangeArrowheads="1"/>
          </p:cNvSpPr>
          <p:nvPr/>
        </p:nvSpPr>
        <p:spPr bwMode="auto">
          <a:xfrm>
            <a:off x="1932002" y="1105836"/>
            <a:ext cx="5831036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br>
              <a:rPr lang="es-ES" altLang="es-ES" sz="3600" dirty="0">
                <a:latin typeface="+mj-lt"/>
              </a:rPr>
            </a:br>
            <a:r>
              <a:rPr lang="es-ES" altLang="es-ES" sz="3600" dirty="0">
                <a:latin typeface="+mj-lt"/>
              </a:rPr>
              <a:t>Enfoques para gestión de los proyectos</a:t>
            </a:r>
          </a:p>
        </p:txBody>
      </p:sp>
      <p:sp>
        <p:nvSpPr>
          <p:cNvPr id="6" name="CuadroTexto 5"/>
          <p:cNvSpPr txBox="1">
            <a:spLocks noChangeArrowheads="1"/>
          </p:cNvSpPr>
          <p:nvPr/>
        </p:nvSpPr>
        <p:spPr bwMode="auto">
          <a:xfrm>
            <a:off x="2592388" y="3219450"/>
            <a:ext cx="5147964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s-ES" altLang="es-ES" sz="1600" dirty="0"/>
              <a:t>Fundamentos de Gestión de Proyectos en Agesic</a:t>
            </a:r>
          </a:p>
        </p:txBody>
      </p:sp>
      <p:cxnSp>
        <p:nvCxnSpPr>
          <p:cNvPr id="8" name="Conector recto 7"/>
          <p:cNvCxnSpPr>
            <a:cxnSpLocks/>
          </p:cNvCxnSpPr>
          <p:nvPr/>
        </p:nvCxnSpPr>
        <p:spPr>
          <a:xfrm>
            <a:off x="2665413" y="3219450"/>
            <a:ext cx="4786312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4822217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Enfoque adaptativo- incremental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040245E-CF76-D1FD-BA0C-730DA2EB462D}"/>
              </a:ext>
            </a:extLst>
          </p:cNvPr>
          <p:cNvSpPr txBox="1"/>
          <p:nvPr/>
        </p:nvSpPr>
        <p:spPr>
          <a:xfrm>
            <a:off x="147319" y="608913"/>
            <a:ext cx="2525199" cy="4243085"/>
          </a:xfrm>
          <a:prstGeom prst="rect">
            <a:avLst/>
          </a:prstGeom>
          <a:solidFill>
            <a:srgbClr val="FFE4C9"/>
          </a:solidFill>
        </p:spPr>
        <p:txBody>
          <a:bodyPr wrap="square" rtlCol="0">
            <a:spAutoFit/>
          </a:bodyPr>
          <a:lstStyle/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Enfocado al desarrollo de un entregable (producto), donde se entregan versiones intermedias del producto (</a:t>
            </a:r>
            <a:r>
              <a:rPr kumimoji="0" lang="es-UY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incrementos</a:t>
            </a:r>
            <a:r>
              <a:rPr lang="es-UY" sz="1200" b="1" i="1" dirty="0">
                <a:solidFill>
                  <a:prstClr val="black"/>
                </a:solidFill>
                <a:latin typeface="+mn-lt"/>
                <a:cs typeface="+mn-cs"/>
              </a:rPr>
              <a:t>)</a:t>
            </a: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, </a:t>
            </a: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hasta llegar a la versión final</a:t>
            </a: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El producto final puede estar parcialmente definido y se va ajustando con cada versión</a:t>
            </a: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Cada fase (incremento) se planifica partiendo de los resultados anteriores</a:t>
            </a: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 puede entregar versiones</a:t>
            </a: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parciales </a:t>
            </a: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 forma rápida y adaptada a cambios no previstos</a:t>
            </a: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Las fases pueden ser de distinta duración pero cuanto más cortas, el producto se adapta mejor.</a:t>
            </a:r>
          </a:p>
        </p:txBody>
      </p:sp>
      <p:grpSp>
        <p:nvGrpSpPr>
          <p:cNvPr id="91" name="Grupo 90">
            <a:extLst>
              <a:ext uri="{FF2B5EF4-FFF2-40B4-BE49-F238E27FC236}">
                <a16:creationId xmlns:a16="http://schemas.microsoft.com/office/drawing/2014/main" id="{D771F24F-4FD3-319E-0587-72938EEB4D12}"/>
              </a:ext>
            </a:extLst>
          </p:cNvPr>
          <p:cNvGrpSpPr/>
          <p:nvPr/>
        </p:nvGrpSpPr>
        <p:grpSpPr>
          <a:xfrm>
            <a:off x="2987823" y="1733708"/>
            <a:ext cx="3726649" cy="3275025"/>
            <a:chOff x="3203848" y="713284"/>
            <a:chExt cx="3726649" cy="3275025"/>
          </a:xfrm>
        </p:grpSpPr>
        <p:sp>
          <p:nvSpPr>
            <p:cNvPr id="92" name="Rectangle 4">
              <a:extLst>
                <a:ext uri="{FF2B5EF4-FFF2-40B4-BE49-F238E27FC236}">
                  <a16:creationId xmlns:a16="http://schemas.microsoft.com/office/drawing/2014/main" id="{CF76900B-EA52-9C47-4DD4-9FC505B50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3848" y="713284"/>
              <a:ext cx="1656184" cy="63341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Definir características esperadas del producto</a:t>
              </a:r>
            </a:p>
          </p:txBody>
        </p:sp>
        <p:cxnSp>
          <p:nvCxnSpPr>
            <p:cNvPr id="98" name="AutoShape 25">
              <a:extLst>
                <a:ext uri="{FF2B5EF4-FFF2-40B4-BE49-F238E27FC236}">
                  <a16:creationId xmlns:a16="http://schemas.microsoft.com/office/drawing/2014/main" id="{CB078B45-0ACB-BE87-82EC-DCB9F350AEA3}"/>
                </a:ext>
              </a:extLst>
            </p:cNvPr>
            <p:cNvCxnSpPr>
              <a:cxnSpLocks noChangeShapeType="1"/>
              <a:stCxn id="99" idx="1"/>
              <a:endCxn id="92" idx="1"/>
            </p:cNvCxnSpPr>
            <p:nvPr/>
          </p:nvCxnSpPr>
          <p:spPr bwMode="auto">
            <a:xfrm rot="10800000">
              <a:off x="3203849" y="1029991"/>
              <a:ext cx="148675" cy="730201"/>
            </a:xfrm>
            <a:prstGeom prst="bentConnector3">
              <a:avLst>
                <a:gd name="adj1" fmla="val 165897"/>
              </a:avLst>
            </a:prstGeom>
            <a:noFill/>
            <a:ln w="38100">
              <a:solidFill>
                <a:schemeClr val="folHlink"/>
              </a:solidFill>
              <a:miter lim="800000"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9" name="Rectangle 5">
              <a:extLst>
                <a:ext uri="{FF2B5EF4-FFF2-40B4-BE49-F238E27FC236}">
                  <a16:creationId xmlns:a16="http://schemas.microsoft.com/office/drawing/2014/main" id="{83D4C34E-C953-4C18-6A43-FA28455B7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523" y="1499047"/>
              <a:ext cx="927961" cy="522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Planificar versión 1 del producto</a:t>
              </a:r>
            </a:p>
          </p:txBody>
        </p:sp>
        <p:sp>
          <p:nvSpPr>
            <p:cNvPr id="100" name="Rectangle 6">
              <a:extLst>
                <a:ext uri="{FF2B5EF4-FFF2-40B4-BE49-F238E27FC236}">
                  <a16:creationId xmlns:a16="http://schemas.microsoft.com/office/drawing/2014/main" id="{98000B52-A712-04E6-61EF-28C9B7D3A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523" y="2147266"/>
              <a:ext cx="927961" cy="4318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Desarrollo versión1</a:t>
              </a:r>
            </a:p>
          </p:txBody>
        </p:sp>
        <p:sp>
          <p:nvSpPr>
            <p:cNvPr id="101" name="Rectangle 7">
              <a:extLst>
                <a:ext uri="{FF2B5EF4-FFF2-40B4-BE49-F238E27FC236}">
                  <a16:creationId xmlns:a16="http://schemas.microsoft.com/office/drawing/2014/main" id="{DFC93AA0-583F-9DA8-1B5D-E6278EB62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523" y="2669554"/>
              <a:ext cx="927961" cy="57281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Entrega versión 1</a:t>
              </a:r>
            </a:p>
          </p:txBody>
        </p:sp>
        <p:cxnSp>
          <p:nvCxnSpPr>
            <p:cNvPr id="102" name="Conector recto 101">
              <a:extLst>
                <a:ext uri="{FF2B5EF4-FFF2-40B4-BE49-F238E27FC236}">
                  <a16:creationId xmlns:a16="http://schemas.microsoft.com/office/drawing/2014/main" id="{74C113D5-2414-DB9B-77E1-B72CC4C87116}"/>
                </a:ext>
              </a:extLst>
            </p:cNvPr>
            <p:cNvCxnSpPr>
              <a:stCxn id="99" idx="2"/>
              <a:endCxn id="100" idx="0"/>
            </p:cNvCxnSpPr>
            <p:nvPr/>
          </p:nvCxnSpPr>
          <p:spPr>
            <a:xfrm>
              <a:off x="3816504" y="2021335"/>
              <a:ext cx="0" cy="125931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Conector recto 103">
              <a:extLst>
                <a:ext uri="{FF2B5EF4-FFF2-40B4-BE49-F238E27FC236}">
                  <a16:creationId xmlns:a16="http://schemas.microsoft.com/office/drawing/2014/main" id="{2DFCC911-0A81-D759-FFBD-32D4F65C44D2}"/>
                </a:ext>
              </a:extLst>
            </p:cNvPr>
            <p:cNvCxnSpPr>
              <a:stCxn id="100" idx="2"/>
              <a:endCxn id="101" idx="0"/>
            </p:cNvCxnSpPr>
            <p:nvPr/>
          </p:nvCxnSpPr>
          <p:spPr>
            <a:xfrm>
              <a:off x="3816504" y="2579066"/>
              <a:ext cx="0" cy="90488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5" name="Rectangle 5">
              <a:extLst>
                <a:ext uri="{FF2B5EF4-FFF2-40B4-BE49-F238E27FC236}">
                  <a16:creationId xmlns:a16="http://schemas.microsoft.com/office/drawing/2014/main" id="{848DC699-22D3-1FFF-76C9-330E36BA2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9499" y="1521328"/>
              <a:ext cx="927961" cy="522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Planificar versión 2 del producto</a:t>
              </a:r>
            </a:p>
          </p:txBody>
        </p:sp>
        <p:sp>
          <p:nvSpPr>
            <p:cNvPr id="106" name="Rectangle 6">
              <a:extLst>
                <a:ext uri="{FF2B5EF4-FFF2-40B4-BE49-F238E27FC236}">
                  <a16:creationId xmlns:a16="http://schemas.microsoft.com/office/drawing/2014/main" id="{56DA5043-6616-B7AE-5E39-C92A4F5F9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9499" y="2156847"/>
              <a:ext cx="927961" cy="4318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Desarrollo versión 2</a:t>
              </a:r>
            </a:p>
          </p:txBody>
        </p:sp>
        <p:sp>
          <p:nvSpPr>
            <p:cNvPr id="107" name="Rectangle 7">
              <a:extLst>
                <a:ext uri="{FF2B5EF4-FFF2-40B4-BE49-F238E27FC236}">
                  <a16:creationId xmlns:a16="http://schemas.microsoft.com/office/drawing/2014/main" id="{153ECD28-BE7C-9110-BA8A-57F3A4248C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9498" y="2679134"/>
              <a:ext cx="927961" cy="56025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Entrega de versión 2</a:t>
              </a:r>
            </a:p>
          </p:txBody>
        </p:sp>
        <p:cxnSp>
          <p:nvCxnSpPr>
            <p:cNvPr id="108" name="Conector recto 107">
              <a:extLst>
                <a:ext uri="{FF2B5EF4-FFF2-40B4-BE49-F238E27FC236}">
                  <a16:creationId xmlns:a16="http://schemas.microsoft.com/office/drawing/2014/main" id="{B345D66A-58E3-3FAC-0E7F-6C18BDF05EEE}"/>
                </a:ext>
              </a:extLst>
            </p:cNvPr>
            <p:cNvCxnSpPr>
              <a:stCxn id="105" idx="2"/>
              <a:endCxn id="106" idx="0"/>
            </p:cNvCxnSpPr>
            <p:nvPr/>
          </p:nvCxnSpPr>
          <p:spPr>
            <a:xfrm>
              <a:off x="5183480" y="2043616"/>
              <a:ext cx="0" cy="113231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9" name="Conector recto 108">
              <a:extLst>
                <a:ext uri="{FF2B5EF4-FFF2-40B4-BE49-F238E27FC236}">
                  <a16:creationId xmlns:a16="http://schemas.microsoft.com/office/drawing/2014/main" id="{47DB9EC5-2407-3DE1-5CFE-8B369A968CD7}"/>
                </a:ext>
              </a:extLst>
            </p:cNvPr>
            <p:cNvCxnSpPr>
              <a:stCxn id="106" idx="2"/>
              <a:endCxn id="107" idx="0"/>
            </p:cNvCxnSpPr>
            <p:nvPr/>
          </p:nvCxnSpPr>
          <p:spPr>
            <a:xfrm flipH="1">
              <a:off x="5183479" y="2588647"/>
              <a:ext cx="1" cy="90487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0" name="Rectangle 8">
              <a:extLst>
                <a:ext uri="{FF2B5EF4-FFF2-40B4-BE49-F238E27FC236}">
                  <a16:creationId xmlns:a16="http://schemas.microsoft.com/office/drawing/2014/main" id="{B0053959-E29C-5CEA-D32B-FF9CCDB13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6033" y="3491421"/>
              <a:ext cx="934463" cy="4968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Producto final</a:t>
              </a:r>
            </a:p>
          </p:txBody>
        </p:sp>
        <p:cxnSp>
          <p:nvCxnSpPr>
            <p:cNvPr id="112" name="AutoShape 19">
              <a:extLst>
                <a:ext uri="{FF2B5EF4-FFF2-40B4-BE49-F238E27FC236}">
                  <a16:creationId xmlns:a16="http://schemas.microsoft.com/office/drawing/2014/main" id="{A9F79E7B-B5BA-78F6-E55C-6E411BC50B22}"/>
                </a:ext>
              </a:extLst>
            </p:cNvPr>
            <p:cNvCxnSpPr>
              <a:cxnSpLocks noChangeShapeType="1"/>
              <a:stCxn id="105" idx="1"/>
              <a:endCxn id="101" idx="3"/>
            </p:cNvCxnSpPr>
            <p:nvPr/>
          </p:nvCxnSpPr>
          <p:spPr bwMode="auto">
            <a:xfrm rot="10800000" flipV="1">
              <a:off x="4280485" y="1782472"/>
              <a:ext cx="439015" cy="1173488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folHlink"/>
              </a:solidFill>
              <a:miter lim="800000"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AutoShape 19">
              <a:extLst>
                <a:ext uri="{FF2B5EF4-FFF2-40B4-BE49-F238E27FC236}">
                  <a16:creationId xmlns:a16="http://schemas.microsoft.com/office/drawing/2014/main" id="{69DD75B6-6E9F-E417-A66C-9CBCD3AE8053}"/>
                </a:ext>
              </a:extLst>
            </p:cNvPr>
            <p:cNvCxnSpPr>
              <a:cxnSpLocks noChangeShapeType="1"/>
              <a:stCxn id="115" idx="1"/>
              <a:endCxn id="107" idx="3"/>
            </p:cNvCxnSpPr>
            <p:nvPr/>
          </p:nvCxnSpPr>
          <p:spPr bwMode="auto">
            <a:xfrm rot="10800000" flipV="1">
              <a:off x="5647459" y="1782472"/>
              <a:ext cx="355076" cy="1176788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chemeClr val="folHlink"/>
              </a:solidFill>
              <a:prstDash val="sysDot"/>
              <a:miter lim="800000"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5" name="Rectangle 5">
              <a:extLst>
                <a:ext uri="{FF2B5EF4-FFF2-40B4-BE49-F238E27FC236}">
                  <a16:creationId xmlns:a16="http://schemas.microsoft.com/office/drawing/2014/main" id="{7471E155-53F4-FC00-BAC8-DF4E04B49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2535" y="1521328"/>
              <a:ext cx="927961" cy="522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Planificar última versión</a:t>
              </a:r>
            </a:p>
          </p:txBody>
        </p:sp>
        <p:sp>
          <p:nvSpPr>
            <p:cNvPr id="116" name="Rectangle 6">
              <a:extLst>
                <a:ext uri="{FF2B5EF4-FFF2-40B4-BE49-F238E27FC236}">
                  <a16:creationId xmlns:a16="http://schemas.microsoft.com/office/drawing/2014/main" id="{E1A32737-5761-B7C7-680C-EE6861CD3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2536" y="2156847"/>
              <a:ext cx="927961" cy="48090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Desarrollo de versión</a:t>
              </a:r>
            </a:p>
          </p:txBody>
        </p:sp>
        <p:sp>
          <p:nvSpPr>
            <p:cNvPr id="117" name="Rectangle 7">
              <a:extLst>
                <a:ext uri="{FF2B5EF4-FFF2-40B4-BE49-F238E27FC236}">
                  <a16:creationId xmlns:a16="http://schemas.microsoft.com/office/drawing/2014/main" id="{C6B80385-383B-F4A7-FADF-42F44B7A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2535" y="2728236"/>
              <a:ext cx="927961" cy="56025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Entrega de versión</a:t>
              </a:r>
            </a:p>
          </p:txBody>
        </p:sp>
        <p:cxnSp>
          <p:nvCxnSpPr>
            <p:cNvPr id="118" name="Conector recto 117">
              <a:extLst>
                <a:ext uri="{FF2B5EF4-FFF2-40B4-BE49-F238E27FC236}">
                  <a16:creationId xmlns:a16="http://schemas.microsoft.com/office/drawing/2014/main" id="{FC8BF0CF-9D19-56DA-02FA-A9B823A0C7B1}"/>
                </a:ext>
              </a:extLst>
            </p:cNvPr>
            <p:cNvCxnSpPr>
              <a:stCxn id="115" idx="2"/>
              <a:endCxn id="116" idx="0"/>
            </p:cNvCxnSpPr>
            <p:nvPr/>
          </p:nvCxnSpPr>
          <p:spPr>
            <a:xfrm>
              <a:off x="6466516" y="2043616"/>
              <a:ext cx="1" cy="113231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9" name="Conector recto 118">
              <a:extLst>
                <a:ext uri="{FF2B5EF4-FFF2-40B4-BE49-F238E27FC236}">
                  <a16:creationId xmlns:a16="http://schemas.microsoft.com/office/drawing/2014/main" id="{0F3C4151-25C1-64F5-9C5C-CACC6744997D}"/>
                </a:ext>
              </a:extLst>
            </p:cNvPr>
            <p:cNvCxnSpPr>
              <a:stCxn id="116" idx="2"/>
              <a:endCxn id="117" idx="0"/>
            </p:cNvCxnSpPr>
            <p:nvPr/>
          </p:nvCxnSpPr>
          <p:spPr>
            <a:xfrm flipH="1">
              <a:off x="6466516" y="2637749"/>
              <a:ext cx="1" cy="90487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0" name="Conector recto 119">
              <a:extLst>
                <a:ext uri="{FF2B5EF4-FFF2-40B4-BE49-F238E27FC236}">
                  <a16:creationId xmlns:a16="http://schemas.microsoft.com/office/drawing/2014/main" id="{C44428A4-11B2-67D8-1AF1-2F84A97F2F02}"/>
                </a:ext>
              </a:extLst>
            </p:cNvPr>
            <p:cNvCxnSpPr>
              <a:stCxn id="117" idx="2"/>
              <a:endCxn id="110" idx="0"/>
            </p:cNvCxnSpPr>
            <p:nvPr/>
          </p:nvCxnSpPr>
          <p:spPr>
            <a:xfrm flipH="1">
              <a:off x="6463265" y="3288487"/>
              <a:ext cx="3251" cy="202934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41797708-2F23-C082-7238-7D9D63AA3F1E}"/>
              </a:ext>
            </a:extLst>
          </p:cNvPr>
          <p:cNvSpPr txBox="1"/>
          <p:nvPr/>
        </p:nvSpPr>
        <p:spPr>
          <a:xfrm>
            <a:off x="5364088" y="165282"/>
            <a:ext cx="383627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1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Ejemplos </a:t>
            </a:r>
            <a:r>
              <a:rPr lang="es-UY" sz="1100" b="1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de enfoque incremental</a:t>
            </a:r>
            <a:endParaRPr kumimoji="0" lang="es-UY" sz="11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174625" marR="0" lvl="0" indent="-174625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UY" sz="11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Construir una plaza de barrio en etapas, donde cada etapa agrega más elementos (bancos y caminos, zona de juegos, local de reunión para vecinos)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174625" marR="0" lvl="0" indent="-174625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Desarrollar una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</a:t>
            </a: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pieza de una máquina en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etapas</a:t>
            </a:r>
            <a:r>
              <a:rPr lang="es-UY" sz="11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, ajustando funcionamiento por etapas.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180975" marR="0" lvl="0" indent="-180975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Dividir la implantación de una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solución de software compleja en varias fases, donde en cada fase se desarrolla y se entrega un módulo de la solución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630238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Desarrollar una aplicación informática sin conocer aún todos los requisitos. Se van</a:t>
            </a:r>
          </a:p>
          <a:p>
            <a:pPr marL="1520825" marR="0" lv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desarrollando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prototipos o versiones operativas, que se </a:t>
            </a:r>
            <a:b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</a:b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van mejorando con el tiempo.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1703388" marR="0" lvl="0" indent="-26670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Poner en marcha una capacitación en etapas, desarrollando más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habilidades </a:t>
            </a: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en cada una 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(curso básico, intermedio, avanzado)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</p:txBody>
      </p:sp>
      <p:pic>
        <p:nvPicPr>
          <p:cNvPr id="122" name="Imagen 121">
            <a:extLst>
              <a:ext uri="{FF2B5EF4-FFF2-40B4-BE49-F238E27FC236}">
                <a16:creationId xmlns:a16="http://schemas.microsoft.com/office/drawing/2014/main" id="{D5A2A666-2815-BE10-A977-2A0238451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179" y="616550"/>
            <a:ext cx="2171888" cy="975445"/>
          </a:xfrm>
          <a:prstGeom prst="rect">
            <a:avLst/>
          </a:prstGeom>
          <a:ln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155171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 animBg="1"/>
      <p:bldP spid="121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20327"/>
            <a:ext cx="2659637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Enfoque ágil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040245E-CF76-D1FD-BA0C-730DA2EB462D}"/>
              </a:ext>
            </a:extLst>
          </p:cNvPr>
          <p:cNvSpPr txBox="1"/>
          <p:nvPr/>
        </p:nvSpPr>
        <p:spPr>
          <a:xfrm>
            <a:off x="308095" y="570501"/>
            <a:ext cx="4495697" cy="4116896"/>
          </a:xfrm>
          <a:prstGeom prst="rect">
            <a:avLst/>
          </a:prstGeom>
          <a:solidFill>
            <a:srgbClr val="CEFED3"/>
          </a:solidFill>
        </p:spPr>
        <p:txBody>
          <a:bodyPr wrap="square" rtlCol="0">
            <a:spAutoFit/>
          </a:bodyPr>
          <a:lstStyle/>
          <a:p>
            <a:pPr marL="180975" indent="-180975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Muy útil cuando hay que </a:t>
            </a:r>
            <a:b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</a:b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construir un producto que no </a:t>
            </a:r>
            <a:b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</a:b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está claro como será, por lo </a:t>
            </a:r>
            <a:b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</a:b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que se irán haciendo y </a:t>
            </a:r>
            <a:b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</a:b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entregando productos parciales hasta alcanzar el resultado final.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También permite la atención de una lista de solicitudes que llegan sin planificación previa y a menudo son urgentes.</a:t>
            </a: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Es </a:t>
            </a:r>
            <a:r>
              <a:rPr lang="es-UY" sz="1200" i="1" dirty="0">
                <a:solidFill>
                  <a:prstClr val="black"/>
                </a:solidFill>
                <a:latin typeface="+mn-lt"/>
                <a:cs typeface="+mn-cs"/>
              </a:rPr>
              <a:t>iterativo e incremental </a:t>
            </a: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a la vez con fases muy cortas,3 o 4 semanas llamadas iteraciones </a:t>
            </a:r>
            <a:r>
              <a:rPr lang="es-UY" sz="1200" i="1" dirty="0">
                <a:solidFill>
                  <a:prstClr val="black"/>
                </a:solidFill>
                <a:latin typeface="+mn-lt"/>
                <a:cs typeface="+mn-cs"/>
              </a:rPr>
              <a:t>o </a:t>
            </a:r>
            <a:r>
              <a:rPr lang="es-UY" sz="1200" b="1" i="1" dirty="0" err="1">
                <a:solidFill>
                  <a:prstClr val="black"/>
                </a:solidFill>
                <a:latin typeface="+mn-lt"/>
                <a:cs typeface="+mn-cs"/>
              </a:rPr>
              <a:t>sprints</a:t>
            </a:r>
            <a:endParaRPr lang="es-UY" sz="1200" b="1" i="1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En vez de un plan de trabajo, hay una </a:t>
            </a:r>
            <a:r>
              <a:rPr lang="es-UY" sz="1200" i="1" dirty="0">
                <a:solidFill>
                  <a:prstClr val="black"/>
                </a:solidFill>
                <a:latin typeface="+mn-lt"/>
                <a:cs typeface="+mn-cs"/>
              </a:rPr>
              <a:t>lista de solicitudes</a:t>
            </a: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 (</a:t>
            </a:r>
            <a:r>
              <a:rPr lang="es-UY" sz="1200" b="1" i="1" dirty="0" err="1">
                <a:solidFill>
                  <a:prstClr val="black"/>
                </a:solidFill>
                <a:latin typeface="+mn-lt"/>
                <a:cs typeface="+mn-cs"/>
              </a:rPr>
              <a:t>product</a:t>
            </a:r>
            <a:r>
              <a:rPr lang="es-UY" sz="1200" b="1" i="1" dirty="0">
                <a:solidFill>
                  <a:prstClr val="black"/>
                </a:solidFill>
                <a:latin typeface="+mn-lt"/>
                <a:cs typeface="+mn-cs"/>
              </a:rPr>
              <a:t> backlog</a:t>
            </a: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) que se va actualizando frecuentemente con los pedidos de los interesados.</a:t>
            </a: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Al inicio de cada sprint, el equipo de proyecto selecciona un conjunto de solicitudes más prioritarias para atender en esa iteración y genera una lista llamada </a:t>
            </a:r>
            <a:r>
              <a:rPr lang="es-UY" sz="1200" b="1" i="1" dirty="0">
                <a:solidFill>
                  <a:prstClr val="black"/>
                </a:solidFill>
                <a:latin typeface="+mn-lt"/>
                <a:cs typeface="+mn-cs"/>
              </a:rPr>
              <a:t>sprint backlog </a:t>
            </a: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s-UY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 final de cada sprint, se hace una </a:t>
            </a:r>
            <a:r>
              <a:rPr kumimoji="0" lang="es-UY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revisión </a:t>
            </a:r>
            <a:r>
              <a:rPr kumimoji="0" lang="es-UY" sz="12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 las partes interesadas</a:t>
            </a:r>
            <a:r>
              <a:rPr kumimoji="0" lang="es-UY" sz="120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los productos construidos (</a:t>
            </a:r>
            <a:r>
              <a:rPr kumimoji="0" lang="es-UY" sz="1200" b="1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incremento</a:t>
            </a:r>
            <a:r>
              <a:rPr kumimoji="0" lang="es-UY" sz="120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s-UY" sz="120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36D2EE07-6DF3-017E-F18D-D2D929255A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4932" y="375124"/>
            <a:ext cx="2110923" cy="1005927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A3D61D75-F31A-3672-D1A7-B87997224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360" y="3661542"/>
            <a:ext cx="2975019" cy="1181568"/>
          </a:xfrm>
          <a:prstGeom prst="rect">
            <a:avLst/>
          </a:prstGeom>
        </p:spPr>
      </p:pic>
      <p:sp>
        <p:nvSpPr>
          <p:cNvPr id="81" name="Rectangle 4">
            <a:extLst>
              <a:ext uri="{FF2B5EF4-FFF2-40B4-BE49-F238E27FC236}">
                <a16:creationId xmlns:a16="http://schemas.microsoft.com/office/drawing/2014/main" id="{9C3DA4ED-B0B9-9882-FD51-5C3989E09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9130" y="460121"/>
            <a:ext cx="1600752" cy="633412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Identificar lista inicial de requerimientos </a:t>
            </a:r>
            <a:b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(</a:t>
            </a:r>
            <a:r>
              <a:rPr lang="es-UY" altLang="en-US" sz="1000" dirty="0" err="1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product</a:t>
            </a:r>
            <a: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backlog)</a:t>
            </a:r>
          </a:p>
        </p:txBody>
      </p:sp>
      <p:cxnSp>
        <p:nvCxnSpPr>
          <p:cNvPr id="82" name="AutoShape 25">
            <a:extLst>
              <a:ext uri="{FF2B5EF4-FFF2-40B4-BE49-F238E27FC236}">
                <a16:creationId xmlns:a16="http://schemas.microsoft.com/office/drawing/2014/main" id="{ECEA37D5-28F2-9564-5C9C-9B161D858FBA}"/>
              </a:ext>
            </a:extLst>
          </p:cNvPr>
          <p:cNvCxnSpPr>
            <a:cxnSpLocks noChangeShapeType="1"/>
            <a:stCxn id="88" idx="2"/>
            <a:endCxn id="81" idx="3"/>
          </p:cNvCxnSpPr>
          <p:nvPr/>
        </p:nvCxnSpPr>
        <p:spPr bwMode="auto">
          <a:xfrm rot="10800000">
            <a:off x="7189882" y="776827"/>
            <a:ext cx="666750" cy="249576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" name="Grupo 1">
            <a:extLst>
              <a:ext uri="{FF2B5EF4-FFF2-40B4-BE49-F238E27FC236}">
                <a16:creationId xmlns:a16="http://schemas.microsoft.com/office/drawing/2014/main" id="{4E130342-1F81-0198-DEE3-BD7136715EEB}"/>
              </a:ext>
            </a:extLst>
          </p:cNvPr>
          <p:cNvGrpSpPr/>
          <p:nvPr/>
        </p:nvGrpSpPr>
        <p:grpSpPr>
          <a:xfrm>
            <a:off x="7856632" y="560974"/>
            <a:ext cx="906065" cy="930857"/>
            <a:chOff x="7856632" y="560974"/>
            <a:chExt cx="906065" cy="930857"/>
          </a:xfrm>
        </p:grpSpPr>
        <p:sp>
          <p:nvSpPr>
            <p:cNvPr id="88" name="Diagrama de flujo: disco magnético 87">
              <a:extLst>
                <a:ext uri="{FF2B5EF4-FFF2-40B4-BE49-F238E27FC236}">
                  <a16:creationId xmlns:a16="http://schemas.microsoft.com/office/drawing/2014/main" id="{F8507CC1-383C-64CC-C3A6-C9152C7E3B20}"/>
                </a:ext>
              </a:extLst>
            </p:cNvPr>
            <p:cNvSpPr/>
            <p:nvPr/>
          </p:nvSpPr>
          <p:spPr>
            <a:xfrm>
              <a:off x="7856632" y="560974"/>
              <a:ext cx="889787" cy="930857"/>
            </a:xfrm>
            <a:prstGeom prst="flowChartMagneticDisk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5B114867-A84D-06F4-7E03-ABDFC65C58AF}"/>
                </a:ext>
              </a:extLst>
            </p:cNvPr>
            <p:cNvSpPr txBox="1"/>
            <p:nvPr/>
          </p:nvSpPr>
          <p:spPr>
            <a:xfrm>
              <a:off x="7872911" y="878088"/>
              <a:ext cx="8897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dirty="0" err="1">
                  <a:solidFill>
                    <a:schemeClr val="bg1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Product</a:t>
              </a:r>
              <a:r>
                <a:rPr lang="es-ES" sz="1000" dirty="0">
                  <a:solidFill>
                    <a:schemeClr val="bg1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Backlog</a:t>
              </a:r>
              <a:endParaRPr lang="es-UY" sz="1000" dirty="0">
                <a:solidFill>
                  <a:schemeClr val="bg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</p:grpSp>
      <p:sp>
        <p:nvSpPr>
          <p:cNvPr id="97" name="CuadroTexto 96">
            <a:extLst>
              <a:ext uri="{FF2B5EF4-FFF2-40B4-BE49-F238E27FC236}">
                <a16:creationId xmlns:a16="http://schemas.microsoft.com/office/drawing/2014/main" id="{FFBFD063-0AB3-4945-C027-D49DD2A4B2C7}"/>
              </a:ext>
            </a:extLst>
          </p:cNvPr>
          <p:cNvSpPr txBox="1"/>
          <p:nvPr/>
        </p:nvSpPr>
        <p:spPr>
          <a:xfrm>
            <a:off x="5468045" y="134767"/>
            <a:ext cx="1600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Sprint 0 (inicio)</a:t>
            </a:r>
            <a:endParaRPr lang="es-UY" sz="12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D0274AD4-96DE-544F-61D6-901F6207FB32}"/>
              </a:ext>
            </a:extLst>
          </p:cNvPr>
          <p:cNvGrpSpPr/>
          <p:nvPr/>
        </p:nvGrpSpPr>
        <p:grpSpPr>
          <a:xfrm>
            <a:off x="7385801" y="3053544"/>
            <a:ext cx="1617998" cy="704389"/>
            <a:chOff x="7385801" y="3053544"/>
            <a:chExt cx="1617998" cy="704389"/>
          </a:xfrm>
        </p:grpSpPr>
        <p:sp>
          <p:nvSpPr>
            <p:cNvPr id="98" name="Diagrama de flujo: proceso predefinido 97">
              <a:extLst>
                <a:ext uri="{FF2B5EF4-FFF2-40B4-BE49-F238E27FC236}">
                  <a16:creationId xmlns:a16="http://schemas.microsoft.com/office/drawing/2014/main" id="{8B512E8B-2D3B-9151-AB6F-D5D3C6D33EF0}"/>
                </a:ext>
              </a:extLst>
            </p:cNvPr>
            <p:cNvSpPr/>
            <p:nvPr/>
          </p:nvSpPr>
          <p:spPr>
            <a:xfrm>
              <a:off x="7860582" y="3193894"/>
              <a:ext cx="1143217" cy="564039"/>
            </a:xfrm>
            <a:prstGeom prst="flowChartPredefinedProcess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UY" sz="105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Incremento</a:t>
              </a:r>
            </a:p>
          </p:txBody>
        </p:sp>
        <p:cxnSp>
          <p:nvCxnSpPr>
            <p:cNvPr id="99" name="Conector recto de flecha 98">
              <a:extLst>
                <a:ext uri="{FF2B5EF4-FFF2-40B4-BE49-F238E27FC236}">
                  <a16:creationId xmlns:a16="http://schemas.microsoft.com/office/drawing/2014/main" id="{66B40645-C3D6-9A6E-4D02-B7E0A2C70079}"/>
                </a:ext>
              </a:extLst>
            </p:cNvPr>
            <p:cNvCxnSpPr>
              <a:cxnSpLocks/>
              <a:stCxn id="85" idx="3"/>
              <a:endCxn id="98" idx="1"/>
            </p:cNvCxnSpPr>
            <p:nvPr/>
          </p:nvCxnSpPr>
          <p:spPr>
            <a:xfrm>
              <a:off x="7385801" y="3053544"/>
              <a:ext cx="474781" cy="422370"/>
            </a:xfrm>
            <a:prstGeom prst="straightConnector1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61CC8ECE-93E7-FEE7-3A31-DCBFD0213418}"/>
              </a:ext>
            </a:extLst>
          </p:cNvPr>
          <p:cNvGrpSpPr/>
          <p:nvPr/>
        </p:nvGrpSpPr>
        <p:grpSpPr>
          <a:xfrm>
            <a:off x="5220072" y="1349213"/>
            <a:ext cx="3842675" cy="2734705"/>
            <a:chOff x="5220072" y="1349213"/>
            <a:chExt cx="3842675" cy="2734705"/>
          </a:xfrm>
        </p:grpSpPr>
        <p:sp>
          <p:nvSpPr>
            <p:cNvPr id="83" name="Rectangle 5">
              <a:extLst>
                <a:ext uri="{FF2B5EF4-FFF2-40B4-BE49-F238E27FC236}">
                  <a16:creationId xmlns:a16="http://schemas.microsoft.com/office/drawing/2014/main" id="{670A4700-62B6-722C-D0EF-48B1F5286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4155" y="1621796"/>
              <a:ext cx="1491649" cy="522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Armar lista de trabajos para el sprint </a:t>
              </a:r>
            </a:p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(historias de usuario)</a:t>
              </a:r>
            </a:p>
          </p:txBody>
        </p:sp>
        <p:sp>
          <p:nvSpPr>
            <p:cNvPr id="84" name="Rectangle 6">
              <a:extLst>
                <a:ext uri="{FF2B5EF4-FFF2-40B4-BE49-F238E27FC236}">
                  <a16:creationId xmlns:a16="http://schemas.microsoft.com/office/drawing/2014/main" id="{808CB18B-8371-C73E-5745-B96A7B2C3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4153" y="2269244"/>
              <a:ext cx="1491649" cy="4318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Desarrollo de historias y pruebas</a:t>
              </a:r>
            </a:p>
          </p:txBody>
        </p:sp>
        <p:sp>
          <p:nvSpPr>
            <p:cNvPr id="85" name="Rectangle 7">
              <a:extLst>
                <a:ext uri="{FF2B5EF4-FFF2-40B4-BE49-F238E27FC236}">
                  <a16:creationId xmlns:a16="http://schemas.microsoft.com/office/drawing/2014/main" id="{6DBB51A6-D8D4-B7EB-C6AD-294ED5852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4152" y="2837644"/>
              <a:ext cx="1491649" cy="4318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Validación de las entregas (revisión de resultados)</a:t>
              </a:r>
            </a:p>
          </p:txBody>
        </p:sp>
        <p:cxnSp>
          <p:nvCxnSpPr>
            <p:cNvPr id="86" name="Conector recto 85">
              <a:extLst>
                <a:ext uri="{FF2B5EF4-FFF2-40B4-BE49-F238E27FC236}">
                  <a16:creationId xmlns:a16="http://schemas.microsoft.com/office/drawing/2014/main" id="{3EB7650B-DCCB-A8CB-177A-F56D2663F543}"/>
                </a:ext>
              </a:extLst>
            </p:cNvPr>
            <p:cNvCxnSpPr>
              <a:stCxn id="83" idx="2"/>
              <a:endCxn id="84" idx="0"/>
            </p:cNvCxnSpPr>
            <p:nvPr/>
          </p:nvCxnSpPr>
          <p:spPr>
            <a:xfrm flipH="1">
              <a:off x="6639978" y="2144084"/>
              <a:ext cx="2" cy="12516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Conector recto 86">
              <a:extLst>
                <a:ext uri="{FF2B5EF4-FFF2-40B4-BE49-F238E27FC236}">
                  <a16:creationId xmlns:a16="http://schemas.microsoft.com/office/drawing/2014/main" id="{11A4466F-18F2-4548-4B6C-E7F40142DF31}"/>
                </a:ext>
              </a:extLst>
            </p:cNvPr>
            <p:cNvCxnSpPr>
              <a:stCxn id="84" idx="2"/>
              <a:endCxn id="85" idx="0"/>
            </p:cNvCxnSpPr>
            <p:nvPr/>
          </p:nvCxnSpPr>
          <p:spPr>
            <a:xfrm flipH="1">
              <a:off x="6639977" y="2701044"/>
              <a:ext cx="1" cy="13660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0" name="Diagrama de flujo: disco magnético 89">
              <a:extLst>
                <a:ext uri="{FF2B5EF4-FFF2-40B4-BE49-F238E27FC236}">
                  <a16:creationId xmlns:a16="http://schemas.microsoft.com/office/drawing/2014/main" id="{AD2E8EE8-0D08-244B-F735-DA9C3C79E890}"/>
                </a:ext>
              </a:extLst>
            </p:cNvPr>
            <p:cNvSpPr/>
            <p:nvPr/>
          </p:nvSpPr>
          <p:spPr>
            <a:xfrm>
              <a:off x="7948712" y="1760911"/>
              <a:ext cx="1055087" cy="525623"/>
            </a:xfrm>
            <a:prstGeom prst="flowChartMagneticDisk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798E8552-E89F-BE25-BC60-64E71FB8976D}"/>
                </a:ext>
              </a:extLst>
            </p:cNvPr>
            <p:cNvSpPr txBox="1"/>
            <p:nvPr/>
          </p:nvSpPr>
          <p:spPr>
            <a:xfrm>
              <a:off x="7919530" y="1918511"/>
              <a:ext cx="11432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dirty="0">
                  <a:solidFill>
                    <a:schemeClr val="bg1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Sprint Backlog</a:t>
              </a:r>
              <a:endParaRPr lang="es-UY" sz="1000" dirty="0">
                <a:solidFill>
                  <a:schemeClr val="bg1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cxnSp>
          <p:nvCxnSpPr>
            <p:cNvPr id="92" name="Conector recto de flecha 91">
              <a:extLst>
                <a:ext uri="{FF2B5EF4-FFF2-40B4-BE49-F238E27FC236}">
                  <a16:creationId xmlns:a16="http://schemas.microsoft.com/office/drawing/2014/main" id="{22BCF84C-4F9D-78EC-A634-1F7459CD3167}"/>
                </a:ext>
              </a:extLst>
            </p:cNvPr>
            <p:cNvCxnSpPr>
              <a:cxnSpLocks/>
              <a:stCxn id="88" idx="3"/>
            </p:cNvCxnSpPr>
            <p:nvPr/>
          </p:nvCxnSpPr>
          <p:spPr>
            <a:xfrm flipH="1">
              <a:off x="7403232" y="1491831"/>
              <a:ext cx="898294" cy="199918"/>
            </a:xfrm>
            <a:prstGeom prst="straightConnector1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Conector recto de flecha 92">
              <a:extLst>
                <a:ext uri="{FF2B5EF4-FFF2-40B4-BE49-F238E27FC236}">
                  <a16:creationId xmlns:a16="http://schemas.microsoft.com/office/drawing/2014/main" id="{A57108B0-D85C-D761-C479-6690B0A25D29}"/>
                </a:ext>
              </a:extLst>
            </p:cNvPr>
            <p:cNvCxnSpPr>
              <a:cxnSpLocks/>
              <a:stCxn id="83" idx="3"/>
              <a:endCxn id="90" idx="2"/>
            </p:cNvCxnSpPr>
            <p:nvPr/>
          </p:nvCxnSpPr>
          <p:spPr>
            <a:xfrm>
              <a:off x="7385804" y="1882940"/>
              <a:ext cx="562908" cy="140783"/>
            </a:xfrm>
            <a:prstGeom prst="straightConnector1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Conector: curvado 93">
              <a:extLst>
                <a:ext uri="{FF2B5EF4-FFF2-40B4-BE49-F238E27FC236}">
                  <a16:creationId xmlns:a16="http://schemas.microsoft.com/office/drawing/2014/main" id="{A3D11C76-AA67-E475-4D23-CE62B3695E35}"/>
                </a:ext>
              </a:extLst>
            </p:cNvPr>
            <p:cNvCxnSpPr>
              <a:cxnSpLocks/>
              <a:stCxn id="90" idx="3"/>
              <a:endCxn id="84" idx="3"/>
            </p:cNvCxnSpPr>
            <p:nvPr/>
          </p:nvCxnSpPr>
          <p:spPr>
            <a:xfrm rot="5400000">
              <a:off x="7831724" y="1840612"/>
              <a:ext cx="198610" cy="1090454"/>
            </a:xfrm>
            <a:prstGeom prst="curvedConnector2">
              <a:avLst/>
            </a:prstGeom>
            <a:noFill/>
            <a:ln w="38100">
              <a:solidFill>
                <a:schemeClr val="folHlink"/>
              </a:solidFill>
              <a:prstDash val="sysDot"/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5" name="Rectángulo: esquinas redondeadas 94">
              <a:extLst>
                <a:ext uri="{FF2B5EF4-FFF2-40B4-BE49-F238E27FC236}">
                  <a16:creationId xmlns:a16="http://schemas.microsoft.com/office/drawing/2014/main" id="{5B9401B0-4D8F-E555-93FE-8E6CDF231635}"/>
                </a:ext>
              </a:extLst>
            </p:cNvPr>
            <p:cNvSpPr/>
            <p:nvPr/>
          </p:nvSpPr>
          <p:spPr>
            <a:xfrm>
              <a:off x="5723032" y="1370601"/>
              <a:ext cx="1898184" cy="2081152"/>
            </a:xfrm>
            <a:prstGeom prst="roundRect">
              <a:avLst/>
            </a:prstGeom>
            <a:noFill/>
            <a:ln w="19050">
              <a:solidFill>
                <a:srgbClr val="7030A0"/>
              </a:solidFill>
              <a:prstDash val="lg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sp>
          <p:nvSpPr>
            <p:cNvPr id="96" name="CuadroTexto 95">
              <a:extLst>
                <a:ext uri="{FF2B5EF4-FFF2-40B4-BE49-F238E27FC236}">
                  <a16:creationId xmlns:a16="http://schemas.microsoft.com/office/drawing/2014/main" id="{BDB053EE-3C17-B50E-75C7-5BD7BCCBDC0F}"/>
                </a:ext>
              </a:extLst>
            </p:cNvPr>
            <p:cNvSpPr txBox="1"/>
            <p:nvPr/>
          </p:nvSpPr>
          <p:spPr>
            <a:xfrm>
              <a:off x="5839600" y="1349213"/>
              <a:ext cx="160075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Sprint N (iteración)</a:t>
              </a:r>
              <a:endParaRPr lang="es-UY" sz="11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cxnSp>
          <p:nvCxnSpPr>
            <p:cNvPr id="114" name="Conector recto 113">
              <a:extLst>
                <a:ext uri="{FF2B5EF4-FFF2-40B4-BE49-F238E27FC236}">
                  <a16:creationId xmlns:a16="http://schemas.microsoft.com/office/drawing/2014/main" id="{1BE7874B-6A3E-86B4-48D2-4AD921CC324E}"/>
                </a:ext>
              </a:extLst>
            </p:cNvPr>
            <p:cNvCxnSpPr/>
            <p:nvPr/>
          </p:nvCxnSpPr>
          <p:spPr>
            <a:xfrm flipH="1">
              <a:off x="5220072" y="1591790"/>
              <a:ext cx="502960" cy="2492128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5" name="Conector recto 114">
            <a:extLst>
              <a:ext uri="{FF2B5EF4-FFF2-40B4-BE49-F238E27FC236}">
                <a16:creationId xmlns:a16="http://schemas.microsoft.com/office/drawing/2014/main" id="{82935D55-35F5-5F4D-F770-82D7C537AA7D}"/>
              </a:ext>
            </a:extLst>
          </p:cNvPr>
          <p:cNvCxnSpPr>
            <a:cxnSpLocks/>
          </p:cNvCxnSpPr>
          <p:nvPr/>
        </p:nvCxnSpPr>
        <p:spPr>
          <a:xfrm flipH="1">
            <a:off x="5894152" y="3451753"/>
            <a:ext cx="1557940" cy="1030374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81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 animBg="1"/>
      <p:bldP spid="81" grpId="0" animBg="1"/>
      <p:bldP spid="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3E50B6FC-0FB1-B566-95FD-D10248FB6B19}"/>
              </a:ext>
            </a:extLst>
          </p:cNvPr>
          <p:cNvSpPr txBox="1"/>
          <p:nvPr/>
        </p:nvSpPr>
        <p:spPr>
          <a:xfrm>
            <a:off x="179513" y="588843"/>
            <a:ext cx="3312367" cy="7359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s-UY" sz="1200" dirty="0">
                <a:latin typeface="+mn-lt"/>
              </a:rPr>
              <a:t>Una herramienta muy usada para gestionar las solicitudes en un enfoque ágil es el </a:t>
            </a:r>
            <a:r>
              <a:rPr lang="es-UY" sz="1200" b="1" i="1" dirty="0">
                <a:latin typeface="+mn-lt"/>
              </a:rPr>
              <a:t>Tablero Kanban.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2918DBD-852C-003F-57EB-0A774EC391F2}"/>
              </a:ext>
            </a:extLst>
          </p:cNvPr>
          <p:cNvSpPr txBox="1"/>
          <p:nvPr/>
        </p:nvSpPr>
        <p:spPr>
          <a:xfrm>
            <a:off x="251520" y="2612888"/>
            <a:ext cx="8429212" cy="233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1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Ejemplos</a:t>
            </a:r>
            <a:r>
              <a:rPr kumimoji="0" lang="es-UY" sz="1100" b="1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de enfoques ágiles</a:t>
            </a:r>
            <a:endParaRPr kumimoji="0" lang="es-UY" sz="11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UY" sz="11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Atender solicitudes continuas y cambiantes de ajustes o mejoras de un software para una organización cliente. Sería en realidad un trabajo operativo (repetitivo y continuo), pero a veces se contrata a un tercero para hacerlo, en forma de proyecto (con plazo y presupuesto específico)</a:t>
            </a:r>
          </a:p>
          <a:p>
            <a:pPr marL="285750" marR="0" lvl="0" indent="-28575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Comenzar a diseñar un producto sin tener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claro todavía el diseño final. En cada sprint se realizan maquetas o prototipos nuevos o se mejoran los anteriores, hasta llegar a una decisión de producto final, que puede luego desarrollarse en forma predictiva, iterativa o incremental.</a:t>
            </a:r>
          </a:p>
          <a:p>
            <a:pPr marL="285750" marR="0" lvl="0" indent="-28575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UY" sz="1100" baseline="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Realizar trabajos de investigación sobre una tecnología nueva,</a:t>
            </a:r>
            <a:r>
              <a:rPr lang="es-UY" sz="11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 </a:t>
            </a:r>
            <a:r>
              <a:rPr lang="es-UY" sz="1100" baseline="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sin tener aún claro los caminos para llegar al resultado deseado. En cada sprint se trabaja</a:t>
            </a:r>
            <a:r>
              <a:rPr lang="es-UY" sz="11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 en una línea de investigación. Si luego de algunos </a:t>
            </a:r>
            <a:r>
              <a:rPr lang="es-UY" sz="1100" dirty="0" err="1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sprints</a:t>
            </a:r>
            <a:r>
              <a:rPr lang="es-UY" sz="11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, no es conveniente, se sigue con otra línea para los futuros </a:t>
            </a:r>
            <a:r>
              <a:rPr lang="es-UY" sz="1100" dirty="0" err="1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sprints</a:t>
            </a:r>
            <a:r>
              <a:rPr lang="es-UY" sz="11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.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BA1B526-FFFB-6DA6-0141-15B47D8F42F3}"/>
              </a:ext>
            </a:extLst>
          </p:cNvPr>
          <p:cNvSpPr txBox="1"/>
          <p:nvPr/>
        </p:nvSpPr>
        <p:spPr>
          <a:xfrm>
            <a:off x="172523" y="1352337"/>
            <a:ext cx="3391365" cy="11791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74613" lvl="1">
              <a:lnSpc>
                <a:spcPct val="120000"/>
              </a:lnSpc>
              <a:spcAft>
                <a:spcPts val="600"/>
              </a:spcAft>
            </a:pPr>
            <a:r>
              <a:rPr lang="es-UY" sz="1200" dirty="0">
                <a:latin typeface="+mn-lt"/>
              </a:rPr>
              <a:t>En diferentes columnas, se va registrando las solicitudes que conforman el </a:t>
            </a:r>
            <a:r>
              <a:rPr lang="es-UY" sz="1200" i="1" dirty="0" err="1">
                <a:latin typeface="+mn-lt"/>
              </a:rPr>
              <a:t>product</a:t>
            </a:r>
            <a:r>
              <a:rPr lang="es-UY" sz="1200" i="1" dirty="0">
                <a:latin typeface="+mn-lt"/>
              </a:rPr>
              <a:t> backlog </a:t>
            </a:r>
            <a:r>
              <a:rPr lang="es-UY" sz="1200" dirty="0">
                <a:latin typeface="+mn-lt"/>
              </a:rPr>
              <a:t>y el </a:t>
            </a:r>
            <a:r>
              <a:rPr lang="es-UY" sz="1200" i="1" dirty="0">
                <a:latin typeface="+mn-lt"/>
              </a:rPr>
              <a:t>sprint backlog</a:t>
            </a:r>
            <a:r>
              <a:rPr lang="es-UY" sz="1200" dirty="0">
                <a:latin typeface="+mn-lt"/>
              </a:rPr>
              <a:t>. También se registran las etapas por la que pasa una solicitud hasta que es completada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DAA737F-4DD4-D1B9-F694-CAF6908E4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195486"/>
            <a:ext cx="5591748" cy="2387604"/>
          </a:xfrm>
          <a:prstGeom prst="rect">
            <a:avLst/>
          </a:prstGeom>
        </p:spPr>
      </p:pic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612DEFAD-AD10-ADA4-BC85-28430DFBC868}"/>
              </a:ext>
            </a:extLst>
          </p:cNvPr>
          <p:cNvSpPr/>
          <p:nvPr/>
        </p:nvSpPr>
        <p:spPr>
          <a:xfrm>
            <a:off x="5436096" y="1923678"/>
            <a:ext cx="3096344" cy="86409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sz="1000" dirty="0"/>
              <a:t>El tablero se puede construir con tarjetas o </a:t>
            </a:r>
            <a:r>
              <a:rPr lang="es-UY" sz="1000" dirty="0" err="1"/>
              <a:t>post-it</a:t>
            </a:r>
            <a:r>
              <a:rPr lang="es-UY" sz="1000" dirty="0"/>
              <a:t> y una pizarra o usando aplicaciones de la Agencias como </a:t>
            </a:r>
            <a:r>
              <a:rPr lang="es-UY" sz="1000" dirty="0" err="1"/>
              <a:t>Wekan</a:t>
            </a:r>
            <a:r>
              <a:rPr lang="es-UY" sz="1000" dirty="0"/>
              <a:t> y </a:t>
            </a:r>
            <a:r>
              <a:rPr lang="es-UY" sz="1000" dirty="0" err="1"/>
              <a:t>Teams</a:t>
            </a:r>
            <a:r>
              <a:rPr lang="es-UY" sz="1000" dirty="0"/>
              <a:t>, u otras como Trello o Miró, que requieren pago de licencias</a:t>
            </a:r>
          </a:p>
        </p:txBody>
      </p:sp>
      <p:sp>
        <p:nvSpPr>
          <p:cNvPr id="8" name="Título 3">
            <a:extLst>
              <a:ext uri="{FF2B5EF4-FFF2-40B4-BE49-F238E27FC236}">
                <a16:creationId xmlns:a16="http://schemas.microsoft.com/office/drawing/2014/main" id="{0830C813-BFC1-302E-5322-68FBD5E8C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0327"/>
            <a:ext cx="2659637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Enfoque ágil</a:t>
            </a:r>
          </a:p>
        </p:txBody>
      </p:sp>
    </p:spTree>
    <p:extLst>
      <p:ext uri="{BB962C8B-B14F-4D97-AF65-F5344CB8AC3E}">
        <p14:creationId xmlns:p14="http://schemas.microsoft.com/office/powerpoint/2010/main" val="248853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uiExpand="1" build="p"/>
      <p:bldP spid="7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>
            <a:extLst>
              <a:ext uri="{FF2B5EF4-FFF2-40B4-BE49-F238E27FC236}">
                <a16:creationId xmlns:a16="http://schemas.microsoft.com/office/drawing/2014/main" id="{9692352A-1E54-FC30-F9E2-EF738CF20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34767"/>
            <a:ext cx="7427886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Enfoque híbrido para gestión del proyecto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A762C97-9EE7-AEF0-454C-26B8C9169FE4}"/>
              </a:ext>
            </a:extLst>
          </p:cNvPr>
          <p:cNvSpPr txBox="1"/>
          <p:nvPr/>
        </p:nvSpPr>
        <p:spPr>
          <a:xfrm>
            <a:off x="251520" y="626394"/>
            <a:ext cx="8640960" cy="584712"/>
          </a:xfrm>
          <a:prstGeom prst="rect">
            <a:avLst/>
          </a:prstGeom>
          <a:solidFill>
            <a:srgbClr val="CEFED3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</a:t>
            </a:r>
            <a:r>
              <a:rPr kumimoji="0" lang="es-ES" sz="1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enfoque de </a:t>
            </a:r>
            <a:r>
              <a:rPr lang="es-ES" sz="1400" b="1" i="1" dirty="0">
                <a:solidFill>
                  <a:srgbClr val="0070C0"/>
                </a:solidFill>
                <a:latin typeface="+mn-lt"/>
                <a:cs typeface="+mn-cs"/>
              </a:rPr>
              <a:t>dirección híbrido</a:t>
            </a:r>
            <a:r>
              <a:rPr lang="es-ES" sz="1400" dirty="0">
                <a:solidFill>
                  <a:srgbClr val="002060"/>
                </a:solidFill>
                <a:latin typeface="+mn-lt"/>
                <a:cs typeface="+mn-cs"/>
              </a:rPr>
              <a:t>  combina los enfoques adaptativos y predictivos, tanto en la dirección del proyecto, como en el desarrollo (construcción) de cada entregable.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F1580C91-24CF-7670-3F2D-5BF6AFCEDF3B}"/>
              </a:ext>
            </a:extLst>
          </p:cNvPr>
          <p:cNvSpPr txBox="1"/>
          <p:nvPr/>
        </p:nvSpPr>
        <p:spPr>
          <a:xfrm>
            <a:off x="107504" y="1332801"/>
            <a:ext cx="2664296" cy="11791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rgbClr val="002060"/>
                </a:solidFill>
                <a:latin typeface="+mn-lt"/>
                <a:cs typeface="+mn-cs"/>
              </a:rPr>
              <a:t>Hay muchas combinaciones posibles. El PM decide la mejor posible para la gestión. Los equipos de desarrollo eligen su propia forma de trabajo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D8FC896A-5A40-4AF3-45C1-502B6FF38256}"/>
              </a:ext>
            </a:extLst>
          </p:cNvPr>
          <p:cNvSpPr txBox="1"/>
          <p:nvPr/>
        </p:nvSpPr>
        <p:spPr>
          <a:xfrm>
            <a:off x="1475656" y="3219822"/>
            <a:ext cx="2367055" cy="9575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rgbClr val="00091A"/>
                </a:solidFill>
                <a:latin typeface="+mn-lt"/>
                <a:cs typeface="+mn-cs"/>
              </a:rPr>
              <a:t>Por ejemplo, </a:t>
            </a:r>
            <a:r>
              <a:rPr lang="es-ES" sz="1200" b="1" dirty="0">
                <a:solidFill>
                  <a:srgbClr val="00091A"/>
                </a:solidFill>
                <a:latin typeface="+mn-lt"/>
                <a:cs typeface="+mn-cs"/>
              </a:rPr>
              <a:t>el equipo de Agesic debe implantar una solución digital NN en un organismo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09723E2-7432-3D12-CCC8-CF5B4856FE16}"/>
              </a:ext>
            </a:extLst>
          </p:cNvPr>
          <p:cNvSpPr txBox="1"/>
          <p:nvPr/>
        </p:nvSpPr>
        <p:spPr>
          <a:xfrm>
            <a:off x="3563887" y="1394675"/>
            <a:ext cx="5167971" cy="9575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rgbClr val="002060"/>
                </a:solidFill>
                <a:latin typeface="+mn-lt"/>
                <a:cs typeface="+mn-cs"/>
              </a:rPr>
              <a:t>El PM decide adoptar un enfoque predictivo para gestionar todo el proyecto y arma una </a:t>
            </a:r>
            <a:r>
              <a:rPr lang="es-ES" sz="1200" b="1" i="1" dirty="0">
                <a:solidFill>
                  <a:srgbClr val="002060"/>
                </a:solidFill>
                <a:latin typeface="+mn-lt"/>
                <a:cs typeface="+mn-cs"/>
              </a:rPr>
              <a:t>lista de entregables</a:t>
            </a:r>
            <a:r>
              <a:rPr lang="es-ES" sz="1200" dirty="0">
                <a:solidFill>
                  <a:srgbClr val="002060"/>
                </a:solidFill>
                <a:latin typeface="+mn-lt"/>
                <a:cs typeface="+mn-cs"/>
              </a:rPr>
              <a:t>, de la que sale un </a:t>
            </a:r>
            <a:r>
              <a:rPr lang="es-ES" sz="1200" b="1" i="1" dirty="0">
                <a:solidFill>
                  <a:srgbClr val="002060"/>
                </a:solidFill>
                <a:latin typeface="+mn-lt"/>
                <a:cs typeface="+mn-cs"/>
              </a:rPr>
              <a:t>cronograma de alto nivel </a:t>
            </a:r>
            <a:r>
              <a:rPr lang="es-ES" sz="1200" dirty="0">
                <a:solidFill>
                  <a:srgbClr val="002060"/>
                </a:solidFill>
                <a:latin typeface="+mn-lt"/>
                <a:cs typeface="+mn-cs"/>
              </a:rPr>
              <a:t>con fechas de entrega de los principales entregables, para cumplir con un acuerdo o plan esperado por el organismo.</a:t>
            </a:r>
          </a:p>
        </p:txBody>
      </p:sp>
      <p:cxnSp>
        <p:nvCxnSpPr>
          <p:cNvPr id="6" name="Conector: curvado 5">
            <a:extLst>
              <a:ext uri="{FF2B5EF4-FFF2-40B4-BE49-F238E27FC236}">
                <a16:creationId xmlns:a16="http://schemas.microsoft.com/office/drawing/2014/main" id="{58929EF8-38C1-002C-B03C-1BB044378DD0}"/>
              </a:ext>
            </a:extLst>
          </p:cNvPr>
          <p:cNvCxnSpPr>
            <a:cxnSpLocks/>
            <a:endCxn id="2" idx="1"/>
          </p:cNvCxnSpPr>
          <p:nvPr/>
        </p:nvCxnSpPr>
        <p:spPr>
          <a:xfrm rot="16200000" flipH="1">
            <a:off x="660200" y="2883150"/>
            <a:ext cx="1126857" cy="504056"/>
          </a:xfrm>
          <a:prstGeom prst="curved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: curvado 6">
            <a:extLst>
              <a:ext uri="{FF2B5EF4-FFF2-40B4-BE49-F238E27FC236}">
                <a16:creationId xmlns:a16="http://schemas.microsoft.com/office/drawing/2014/main" id="{7ACDC0BD-638E-A275-1031-ED97F8B20C37}"/>
              </a:ext>
            </a:extLst>
          </p:cNvPr>
          <p:cNvCxnSpPr>
            <a:cxnSpLocks/>
            <a:stCxn id="2" idx="0"/>
            <a:endCxn id="4" idx="1"/>
          </p:cNvCxnSpPr>
          <p:nvPr/>
        </p:nvCxnSpPr>
        <p:spPr>
          <a:xfrm rot="5400000" flipH="1" flipV="1">
            <a:off x="2438354" y="2094290"/>
            <a:ext cx="1346362" cy="904703"/>
          </a:xfrm>
          <a:prstGeom prst="curved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4ED980A-1440-8390-895A-39418F344A88}"/>
              </a:ext>
            </a:extLst>
          </p:cNvPr>
          <p:cNvSpPr txBox="1"/>
          <p:nvPr/>
        </p:nvSpPr>
        <p:spPr>
          <a:xfrm>
            <a:off x="4935559" y="2807459"/>
            <a:ext cx="3956921" cy="14007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>
                <a:solidFill>
                  <a:srgbClr val="002060"/>
                </a:solidFill>
                <a:latin typeface="+mn-lt"/>
                <a:cs typeface="+mn-cs"/>
              </a:rPr>
              <a:t>Algunos equipos de desarrollo de entregables pueden optar por un plan predictivo, otros por dividir el desarrollo en fases o utilizar el enfoque ágil puro para entregas rápidas y ajustes dinámicos. El PM monitorea con los equipos de desarrollo el cumplimiento de los plazos del cronograma.</a:t>
            </a:r>
          </a:p>
        </p:txBody>
      </p:sp>
      <p:cxnSp>
        <p:nvCxnSpPr>
          <p:cNvPr id="14" name="Conector: curvado 13">
            <a:extLst>
              <a:ext uri="{FF2B5EF4-FFF2-40B4-BE49-F238E27FC236}">
                <a16:creationId xmlns:a16="http://schemas.microsoft.com/office/drawing/2014/main" id="{F114F586-81FA-7753-BD7E-B42B559DDDE2}"/>
              </a:ext>
            </a:extLst>
          </p:cNvPr>
          <p:cNvCxnSpPr>
            <a:cxnSpLocks/>
            <a:stCxn id="4" idx="2"/>
            <a:endCxn id="12" idx="0"/>
          </p:cNvCxnSpPr>
          <p:nvPr/>
        </p:nvCxnSpPr>
        <p:spPr>
          <a:xfrm rot="16200000" flipH="1">
            <a:off x="6303339" y="2196778"/>
            <a:ext cx="455214" cy="766147"/>
          </a:xfrm>
          <a:prstGeom prst="curved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5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3" grpId="0" animBg="1"/>
      <p:bldP spid="2" grpId="0" animBg="1"/>
      <p:bldP spid="4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8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 trans="95000" pressure="6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redondeado 4">
            <a:extLst>
              <a:ext uri="{FF2B5EF4-FFF2-40B4-BE49-F238E27FC236}">
                <a16:creationId xmlns:a16="http://schemas.microsoft.com/office/drawing/2014/main" id="{32D12DD2-023A-497A-BDA6-DCE7183DA629}"/>
              </a:ext>
            </a:extLst>
          </p:cNvPr>
          <p:cNvSpPr/>
          <p:nvPr/>
        </p:nvSpPr>
        <p:spPr>
          <a:xfrm>
            <a:off x="84487" y="1343626"/>
            <a:ext cx="1246231" cy="64877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r>
              <a:rPr lang="es-UY" sz="1050" b="1" dirty="0">
                <a:solidFill>
                  <a:srgbClr val="00206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Implantar sistema NNN en un organismo</a:t>
            </a:r>
          </a:p>
        </p:txBody>
      </p:sp>
      <p:grpSp>
        <p:nvGrpSpPr>
          <p:cNvPr id="60" name="Grupo 59">
            <a:extLst>
              <a:ext uri="{FF2B5EF4-FFF2-40B4-BE49-F238E27FC236}">
                <a16:creationId xmlns:a16="http://schemas.microsoft.com/office/drawing/2014/main" id="{2623AF99-F804-BD28-A742-B271E87D28C1}"/>
              </a:ext>
            </a:extLst>
          </p:cNvPr>
          <p:cNvGrpSpPr/>
          <p:nvPr/>
        </p:nvGrpSpPr>
        <p:grpSpPr>
          <a:xfrm>
            <a:off x="3945232" y="3978396"/>
            <a:ext cx="4845719" cy="647397"/>
            <a:chOff x="3945232" y="3978396"/>
            <a:chExt cx="4845719" cy="647397"/>
          </a:xfrm>
        </p:grpSpPr>
        <p:sp>
          <p:nvSpPr>
            <p:cNvPr id="40" name="Text Box 10">
              <a:extLst>
                <a:ext uri="{FF2B5EF4-FFF2-40B4-BE49-F238E27FC236}">
                  <a16:creationId xmlns:a16="http://schemas.microsoft.com/office/drawing/2014/main" id="{EC35DC81-15E9-4442-B2DF-6B8C86D2FC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7264" y="4371877"/>
              <a:ext cx="1378604" cy="2539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342900">
                <a:spcBef>
                  <a:spcPct val="50000"/>
                </a:spcBef>
                <a:defRPr/>
              </a:pPr>
              <a:r>
                <a:rPr lang="es-ES" alt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Contratar</a:t>
              </a:r>
            </a:p>
          </p:txBody>
        </p:sp>
        <p:sp>
          <p:nvSpPr>
            <p:cNvPr id="41" name="Flecha: pentágono 40">
              <a:extLst>
                <a:ext uri="{FF2B5EF4-FFF2-40B4-BE49-F238E27FC236}">
                  <a16:creationId xmlns:a16="http://schemas.microsoft.com/office/drawing/2014/main" id="{760627A4-6163-466C-8ADB-8DE140A1A3BB}"/>
                </a:ext>
              </a:extLst>
            </p:cNvPr>
            <p:cNvSpPr/>
            <p:nvPr/>
          </p:nvSpPr>
          <p:spPr>
            <a:xfrm>
              <a:off x="3945232" y="4021570"/>
              <a:ext cx="1249819" cy="465558"/>
            </a:xfrm>
            <a:prstGeom prst="homePlat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s-UY" sz="1050">
                <a:solidFill>
                  <a:prstClr val="whit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sp>
          <p:nvSpPr>
            <p:cNvPr id="42" name="Text Box 9">
              <a:extLst>
                <a:ext uri="{FF2B5EF4-FFF2-40B4-BE49-F238E27FC236}">
                  <a16:creationId xmlns:a16="http://schemas.microsoft.com/office/drawing/2014/main" id="{E54F9C92-0F2C-44AA-919D-022D6997CC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9328" y="4077781"/>
              <a:ext cx="1065296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342900">
                <a:spcBef>
                  <a:spcPct val="50000"/>
                </a:spcBef>
                <a:defRPr/>
              </a:pPr>
              <a:r>
                <a:rPr lang="es-ES" alt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Materiales del curso</a:t>
              </a:r>
            </a:p>
          </p:txBody>
        </p:sp>
        <p:sp>
          <p:nvSpPr>
            <p:cNvPr id="43" name="AutoShape 6">
              <a:extLst>
                <a:ext uri="{FF2B5EF4-FFF2-40B4-BE49-F238E27FC236}">
                  <a16:creationId xmlns:a16="http://schemas.microsoft.com/office/drawing/2014/main" id="{8922D8CC-E576-47F3-9004-8FDBEA563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1850" y="4003664"/>
              <a:ext cx="1349591" cy="476406"/>
            </a:xfrm>
            <a:prstGeom prst="chevron">
              <a:avLst>
                <a:gd name="adj" fmla="val 45772"/>
              </a:avLst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s-UY" altLang="es-UY" sz="1050">
                <a:solidFill>
                  <a:prstClr val="whit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sp>
          <p:nvSpPr>
            <p:cNvPr id="44" name="Text Box 10">
              <a:extLst>
                <a:ext uri="{FF2B5EF4-FFF2-40B4-BE49-F238E27FC236}">
                  <a16:creationId xmlns:a16="http://schemas.microsoft.com/office/drawing/2014/main" id="{1ACECAA8-64DD-4245-86B1-7E68D06BE8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43418" y="4024384"/>
              <a:ext cx="850122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342900">
                <a:spcBef>
                  <a:spcPct val="50000"/>
                </a:spcBef>
                <a:defRPr/>
              </a:pPr>
              <a:r>
                <a:rPr lang="es-ES" alt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Invitar a grupos</a:t>
              </a:r>
            </a:p>
          </p:txBody>
        </p:sp>
        <p:sp>
          <p:nvSpPr>
            <p:cNvPr id="45" name="AutoShape 6">
              <a:extLst>
                <a:ext uri="{FF2B5EF4-FFF2-40B4-BE49-F238E27FC236}">
                  <a16:creationId xmlns:a16="http://schemas.microsoft.com/office/drawing/2014/main" id="{5038FD53-A03B-43AA-A23C-CE9F86F59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41908" y="4003664"/>
              <a:ext cx="1456581" cy="476407"/>
            </a:xfrm>
            <a:prstGeom prst="chevron">
              <a:avLst>
                <a:gd name="adj" fmla="val 45772"/>
              </a:avLst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s-UY" altLang="es-UY" sz="1050">
                <a:solidFill>
                  <a:prstClr val="whit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sp>
          <p:nvSpPr>
            <p:cNvPr id="46" name="Text Box 10">
              <a:extLst>
                <a:ext uri="{FF2B5EF4-FFF2-40B4-BE49-F238E27FC236}">
                  <a16:creationId xmlns:a16="http://schemas.microsoft.com/office/drawing/2014/main" id="{E87B8678-CC2F-4C80-B3D4-C794D132CB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2582" y="4039909"/>
              <a:ext cx="974638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342900">
                <a:spcBef>
                  <a:spcPct val="50000"/>
                </a:spcBef>
                <a:defRPr/>
              </a:pPr>
              <a:r>
                <a:rPr lang="es-ES" alt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Dictado de los cursos</a:t>
              </a:r>
            </a:p>
          </p:txBody>
        </p:sp>
        <p:sp>
          <p:nvSpPr>
            <p:cNvPr id="51" name="AutoShape 6">
              <a:extLst>
                <a:ext uri="{FF2B5EF4-FFF2-40B4-BE49-F238E27FC236}">
                  <a16:creationId xmlns:a16="http://schemas.microsoft.com/office/drawing/2014/main" id="{5038FD53-A03B-43AA-A23C-CE9F86F59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1360" y="3978396"/>
              <a:ext cx="1349591" cy="499272"/>
            </a:xfrm>
            <a:prstGeom prst="chevron">
              <a:avLst>
                <a:gd name="adj" fmla="val 45772"/>
              </a:avLst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s-UY" altLang="es-UY" sz="1050">
                <a:solidFill>
                  <a:prstClr val="whit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sp>
          <p:nvSpPr>
            <p:cNvPr id="52" name="Text Box 10">
              <a:extLst>
                <a:ext uri="{FF2B5EF4-FFF2-40B4-BE49-F238E27FC236}">
                  <a16:creationId xmlns:a16="http://schemas.microsoft.com/office/drawing/2014/main" id="{E87B8678-CC2F-4C80-B3D4-C794D132CB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14549" y="4016316"/>
              <a:ext cx="1141962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342900">
                <a:spcBef>
                  <a:spcPct val="50000"/>
                </a:spcBef>
                <a:defRPr/>
              </a:pPr>
              <a:r>
                <a:rPr lang="es-ES" alt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Informe de resultados</a:t>
              </a:r>
            </a:p>
          </p:txBody>
        </p:sp>
      </p:grpSp>
      <p:grpSp>
        <p:nvGrpSpPr>
          <p:cNvPr id="56" name="Grupo 55">
            <a:extLst>
              <a:ext uri="{FF2B5EF4-FFF2-40B4-BE49-F238E27FC236}">
                <a16:creationId xmlns:a16="http://schemas.microsoft.com/office/drawing/2014/main" id="{A343FBA8-46AF-2539-38E9-2F1AA090F06A}"/>
              </a:ext>
            </a:extLst>
          </p:cNvPr>
          <p:cNvGrpSpPr/>
          <p:nvPr/>
        </p:nvGrpSpPr>
        <p:grpSpPr>
          <a:xfrm>
            <a:off x="2563332" y="1619969"/>
            <a:ext cx="1730088" cy="3365044"/>
            <a:chOff x="2563332" y="1619969"/>
            <a:chExt cx="1730088" cy="3365044"/>
          </a:xfrm>
        </p:grpSpPr>
        <p:pic>
          <p:nvPicPr>
            <p:cNvPr id="12" name="Picture 2" descr="https://cdn.icon-icons.com/icons2/11/PNG/256/child_person_people_guy_1721.png">
              <a:extLst>
                <a:ext uri="{FF2B5EF4-FFF2-40B4-BE49-F238E27FC236}">
                  <a16:creationId xmlns:a16="http://schemas.microsoft.com/office/drawing/2014/main" id="{60F3B737-EB9E-46C8-87C6-F60CD6CB2B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5243" y="2506656"/>
              <a:ext cx="459565" cy="4828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754104FE-6997-47DD-9846-FBD23A548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90399" y="3918300"/>
              <a:ext cx="444409" cy="466878"/>
            </a:xfrm>
            <a:prstGeom prst="rect">
              <a:avLst/>
            </a:prstGeom>
          </p:spPr>
        </p:pic>
        <p:pic>
          <p:nvPicPr>
            <p:cNvPr id="14" name="Picture 4" descr="https://encrypted-tbn0.gstatic.com/images?q=tbn:ANd9GcQTh2nIfPX9qniacnUBFgt8MebC0VYzhIYibl3xt6gMnUcAVesq">
              <a:extLst>
                <a:ext uri="{FF2B5EF4-FFF2-40B4-BE49-F238E27FC236}">
                  <a16:creationId xmlns:a16="http://schemas.microsoft.com/office/drawing/2014/main" id="{38641DEC-3E3A-4151-987A-19C1C50BD0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2085" y="3200282"/>
              <a:ext cx="566234" cy="566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091F731F-5B62-4EBE-8CD0-F0D489AEF75A}"/>
                </a:ext>
              </a:extLst>
            </p:cNvPr>
            <p:cNvSpPr txBox="1"/>
            <p:nvPr/>
          </p:nvSpPr>
          <p:spPr>
            <a:xfrm>
              <a:off x="2563332" y="1619969"/>
              <a:ext cx="173008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342900">
                <a:defRPr/>
              </a:pPr>
              <a:r>
                <a:rPr lang="es-UY" sz="1050" b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equipos de desarrollo</a:t>
              </a:r>
              <a:br>
                <a:rPr lang="es-UY" sz="1050" b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</a:br>
              <a:r>
                <a:rPr lang="es-UY" sz="1050" b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 entregables</a:t>
              </a:r>
              <a:endParaRPr lang="es-UY" sz="1050" dirty="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  <a:p>
              <a:pPr algn="ctr" defTabSz="342900">
                <a:defRPr/>
              </a:pPr>
              <a:r>
                <a:rPr lang="es-UY" sz="1050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(Agesic, proveedores, organismo)</a:t>
              </a:r>
            </a:p>
          </p:txBody>
        </p:sp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24E8B750-5E0D-C64C-C416-DCA8BAE51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E6E6E6"/>
                </a:clrFrom>
                <a:clrTo>
                  <a:srgbClr val="E6E6E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47626" y="4490144"/>
              <a:ext cx="566235" cy="494869"/>
            </a:xfrm>
            <a:prstGeom prst="rect">
              <a:avLst/>
            </a:prstGeom>
          </p:spPr>
        </p:pic>
      </p:grpSp>
      <p:sp>
        <p:nvSpPr>
          <p:cNvPr id="4" name="Título 3">
            <a:extLst>
              <a:ext uri="{FF2B5EF4-FFF2-40B4-BE49-F238E27FC236}">
                <a16:creationId xmlns:a16="http://schemas.microsoft.com/office/drawing/2014/main" id="{212848B9-7FC9-CF71-B3FE-07CB3317C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85" y="51470"/>
            <a:ext cx="3383405" cy="435776"/>
          </a:xfrm>
          <a:solidFill>
            <a:schemeClr val="bg1"/>
          </a:solidFill>
        </p:spPr>
        <p:txBody>
          <a:bodyPr/>
          <a:lstStyle/>
          <a:p>
            <a:r>
              <a:rPr lang="es-UY" sz="1800" b="1" dirty="0">
                <a:solidFill>
                  <a:srgbClr val="7030A0"/>
                </a:solidFill>
              </a:rPr>
              <a:t>Ejemplo: Enfoque híbrido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B76272A-9737-8E12-27A4-5C71406FB970}"/>
              </a:ext>
            </a:extLst>
          </p:cNvPr>
          <p:cNvSpPr txBox="1"/>
          <p:nvPr/>
        </p:nvSpPr>
        <p:spPr>
          <a:xfrm>
            <a:off x="6183810" y="1631012"/>
            <a:ext cx="2733559" cy="8133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 defTabSz="342900">
              <a:lnSpc>
                <a:spcPct val="120000"/>
              </a:lnSpc>
              <a:spcAft>
                <a:spcPts val="800"/>
              </a:spcAft>
              <a:defRPr/>
            </a:pPr>
            <a:r>
              <a:rPr lang="es-ES" sz="1000" dirty="0">
                <a:solidFill>
                  <a:prstClr val="black"/>
                </a:solidFill>
                <a:latin typeface="+mn-lt"/>
                <a:cs typeface="+mn-cs"/>
              </a:rPr>
              <a:t>Durante las revisiones de avance de los entregables pueden surgir ajustes en la planificación general, en el alcance, en los costos y lista de riesgos, entre otros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0B497F7-B8CA-29FA-D3B4-DA4199B5D1A9}"/>
              </a:ext>
            </a:extLst>
          </p:cNvPr>
          <p:cNvSpPr txBox="1"/>
          <p:nvPr/>
        </p:nvSpPr>
        <p:spPr>
          <a:xfrm>
            <a:off x="2428436" y="-1694238"/>
            <a:ext cx="2012744" cy="11826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4625" indent="-174625" algn="just" defTabSz="34290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s-ES" sz="1000" dirty="0">
                <a:solidFill>
                  <a:prstClr val="black"/>
                </a:solidFill>
                <a:latin typeface="+mn-lt"/>
                <a:cs typeface="+mn-cs"/>
              </a:rPr>
              <a:t>El PM construye un plan general que describe la lista de entregables, presupuesto, equipos de trabajo y requisitos de calidad, que estén definidos a la fecha.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A50F23A-8CF6-F8CE-AC0E-41D42B89D804}"/>
              </a:ext>
            </a:extLst>
          </p:cNvPr>
          <p:cNvSpPr txBox="1"/>
          <p:nvPr/>
        </p:nvSpPr>
        <p:spPr>
          <a:xfrm>
            <a:off x="5481357" y="-1388690"/>
            <a:ext cx="2626158" cy="6286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55588" indent="-255588" algn="just" defTabSz="342900">
              <a:lnSpc>
                <a:spcPct val="120000"/>
              </a:lnSpc>
              <a:spcAft>
                <a:spcPts val="800"/>
              </a:spcAft>
              <a:buFont typeface="+mj-lt"/>
              <a:buAutoNum type="arabicPeriod" startAt="2"/>
              <a:defRPr/>
            </a:pPr>
            <a:r>
              <a:rPr lang="es-ES" sz="1000" dirty="0">
                <a:solidFill>
                  <a:prstClr val="black"/>
                </a:solidFill>
                <a:latin typeface="+mn-lt"/>
                <a:cs typeface="+mn-cs"/>
              </a:rPr>
              <a:t>Luego, cada entregable se desarrollará con el enfoque que elija el equipo responsable de dicho producto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91385BE-DF67-A326-170D-4B41E4276341}"/>
              </a:ext>
            </a:extLst>
          </p:cNvPr>
          <p:cNvSpPr txBox="1"/>
          <p:nvPr/>
        </p:nvSpPr>
        <p:spPr>
          <a:xfrm>
            <a:off x="5932842" y="514254"/>
            <a:ext cx="3135873" cy="8494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 defTabSz="342900">
              <a:lnSpc>
                <a:spcPct val="120000"/>
              </a:lnSpc>
              <a:spcAft>
                <a:spcPts val="800"/>
              </a:spcAft>
              <a:defRPr/>
            </a:pPr>
            <a:r>
              <a:rPr lang="es-ES" sz="1050" dirty="0">
                <a:solidFill>
                  <a:prstClr val="black"/>
                </a:solidFill>
                <a:latin typeface="+mn-lt"/>
                <a:cs typeface="+mn-cs"/>
              </a:rPr>
              <a:t>Durante la ejecución del proyecto, el PM monitorea semanalmente el cumplimiento de plazos y calidad, con los responsables de cada equipo de desarrollo</a:t>
            </a:r>
          </a:p>
        </p:txBody>
      </p:sp>
      <p:grpSp>
        <p:nvGrpSpPr>
          <p:cNvPr id="57" name="Grupo 56">
            <a:extLst>
              <a:ext uri="{FF2B5EF4-FFF2-40B4-BE49-F238E27FC236}">
                <a16:creationId xmlns:a16="http://schemas.microsoft.com/office/drawing/2014/main" id="{1FD4529E-C333-54BA-48F4-3F7A93A0EDE7}"/>
              </a:ext>
            </a:extLst>
          </p:cNvPr>
          <p:cNvGrpSpPr/>
          <p:nvPr/>
        </p:nvGrpSpPr>
        <p:grpSpPr>
          <a:xfrm>
            <a:off x="3953317" y="2561496"/>
            <a:ext cx="5181218" cy="751850"/>
            <a:chOff x="3953317" y="2561496"/>
            <a:chExt cx="5181218" cy="751850"/>
          </a:xfrm>
        </p:grpSpPr>
        <p:sp>
          <p:nvSpPr>
            <p:cNvPr id="27" name="AutoShape 6">
              <a:extLst>
                <a:ext uri="{FF2B5EF4-FFF2-40B4-BE49-F238E27FC236}">
                  <a16:creationId xmlns:a16="http://schemas.microsoft.com/office/drawing/2014/main" id="{C9804277-3AB3-4BB1-8CD7-86823FA93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506" y="2566045"/>
              <a:ext cx="1248476" cy="476407"/>
            </a:xfrm>
            <a:prstGeom prst="chevron">
              <a:avLst>
                <a:gd name="adj" fmla="val 4577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s-UY" altLang="es-UY" sz="1050">
                <a:solidFill>
                  <a:prstClr val="whit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sp>
          <p:nvSpPr>
            <p:cNvPr id="33" name="Text Box 10">
              <a:extLst>
                <a:ext uri="{FF2B5EF4-FFF2-40B4-BE49-F238E27FC236}">
                  <a16:creationId xmlns:a16="http://schemas.microsoft.com/office/drawing/2014/main" id="{F388F770-07B0-486E-B34D-ABDFBD7FC0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5971" y="2618053"/>
              <a:ext cx="1275314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342900">
                <a:spcBef>
                  <a:spcPct val="50000"/>
                </a:spcBef>
                <a:defRPr/>
              </a:pPr>
              <a:r>
                <a:rPr lang="es-ES" alt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Fase 1 - funcionarios</a:t>
              </a:r>
            </a:p>
          </p:txBody>
        </p:sp>
        <p:sp>
          <p:nvSpPr>
            <p:cNvPr id="3" name="Flecha: pentágono 2">
              <a:extLst>
                <a:ext uri="{FF2B5EF4-FFF2-40B4-BE49-F238E27FC236}">
                  <a16:creationId xmlns:a16="http://schemas.microsoft.com/office/drawing/2014/main" id="{B2C6AB5E-8876-4696-A8E9-8033D55CAC8B}"/>
                </a:ext>
              </a:extLst>
            </p:cNvPr>
            <p:cNvSpPr/>
            <p:nvPr/>
          </p:nvSpPr>
          <p:spPr>
            <a:xfrm>
              <a:off x="3953317" y="2567675"/>
              <a:ext cx="1368152" cy="474882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s-UY" sz="1050">
                <a:solidFill>
                  <a:prstClr val="whit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sp>
          <p:nvSpPr>
            <p:cNvPr id="32" name="Text Box 9">
              <a:extLst>
                <a:ext uri="{FF2B5EF4-FFF2-40B4-BE49-F238E27FC236}">
                  <a16:creationId xmlns:a16="http://schemas.microsoft.com/office/drawing/2014/main" id="{052E373D-DFD9-4217-A22C-D06D746B9F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0359" y="2608908"/>
              <a:ext cx="1166339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342900">
                <a:spcBef>
                  <a:spcPct val="50000"/>
                </a:spcBef>
                <a:defRPr/>
              </a:pPr>
              <a:r>
                <a:rPr lang="es-ES" alt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Diseño y preparación</a:t>
              </a:r>
            </a:p>
          </p:txBody>
        </p:sp>
        <p:sp>
          <p:nvSpPr>
            <p:cNvPr id="35" name="AutoShape 6">
              <a:extLst>
                <a:ext uri="{FF2B5EF4-FFF2-40B4-BE49-F238E27FC236}">
                  <a16:creationId xmlns:a16="http://schemas.microsoft.com/office/drawing/2014/main" id="{81FD3C9A-1DB5-4DFD-A6DA-798B10975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2846" y="2566045"/>
              <a:ext cx="1248476" cy="476407"/>
            </a:xfrm>
            <a:prstGeom prst="chevron">
              <a:avLst>
                <a:gd name="adj" fmla="val 4577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s-UY" altLang="es-UY" sz="1050">
                <a:solidFill>
                  <a:prstClr val="whit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sp>
          <p:nvSpPr>
            <p:cNvPr id="36" name="Text Box 10">
              <a:extLst>
                <a:ext uri="{FF2B5EF4-FFF2-40B4-BE49-F238E27FC236}">
                  <a16:creationId xmlns:a16="http://schemas.microsoft.com/office/drawing/2014/main" id="{74AF5457-1708-4DF4-82BA-9061B532FB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80425" y="2593447"/>
              <a:ext cx="1129604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342900">
                <a:spcBef>
                  <a:spcPct val="50000"/>
                </a:spcBef>
                <a:defRPr/>
              </a:pPr>
              <a:r>
                <a:rPr lang="es-ES" alt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Fase 2 - ciudadanos</a:t>
              </a:r>
            </a:p>
          </p:txBody>
        </p:sp>
        <p:sp>
          <p:nvSpPr>
            <p:cNvPr id="37" name="AutoShape 6">
              <a:extLst>
                <a:ext uri="{FF2B5EF4-FFF2-40B4-BE49-F238E27FC236}">
                  <a16:creationId xmlns:a16="http://schemas.microsoft.com/office/drawing/2014/main" id="{9339E939-3A12-4C46-BED7-6BC24EBAA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1760" y="2561496"/>
              <a:ext cx="1079474" cy="476407"/>
            </a:xfrm>
            <a:prstGeom prst="chevron">
              <a:avLst>
                <a:gd name="adj" fmla="val 4577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endParaRPr lang="es-UY" altLang="es-UY" sz="1050">
                <a:solidFill>
                  <a:prstClr val="white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sp>
          <p:nvSpPr>
            <p:cNvPr id="38" name="Text Box 10">
              <a:extLst>
                <a:ext uri="{FF2B5EF4-FFF2-40B4-BE49-F238E27FC236}">
                  <a16:creationId xmlns:a16="http://schemas.microsoft.com/office/drawing/2014/main" id="{960C1AD9-2080-452C-A82E-56015B23E4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26414" y="2593447"/>
              <a:ext cx="868292" cy="415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342900">
                <a:spcBef>
                  <a:spcPct val="50000"/>
                </a:spcBef>
                <a:defRPr/>
              </a:pPr>
              <a:r>
                <a:rPr lang="es-ES" alt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Final campaña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E094CEBA-16BF-9F1B-F5A7-3B57737CD6AB}"/>
                </a:ext>
              </a:extLst>
            </p:cNvPr>
            <p:cNvSpPr txBox="1"/>
            <p:nvPr/>
          </p:nvSpPr>
          <p:spPr>
            <a:xfrm>
              <a:off x="7784944" y="3036347"/>
              <a:ext cx="1349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UY"/>
              </a:defPPr>
              <a:lvl1pPr defTabSz="342900">
                <a:defRPr sz="1200" b="1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defRPr>
              </a:lvl1pPr>
            </a:lstStyle>
            <a:p>
              <a:r>
                <a:rPr lang="es-UY" dirty="0"/>
                <a:t>Incremental</a:t>
              </a:r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:a16="http://schemas.microsoft.com/office/drawing/2014/main" id="{0A7A3B4A-27C6-4195-32B9-AFAB75B95A3A}"/>
              </a:ext>
            </a:extLst>
          </p:cNvPr>
          <p:cNvGrpSpPr/>
          <p:nvPr/>
        </p:nvGrpSpPr>
        <p:grpSpPr>
          <a:xfrm>
            <a:off x="3948461" y="3243431"/>
            <a:ext cx="3874752" cy="577265"/>
            <a:chOff x="3948461" y="3243431"/>
            <a:chExt cx="3874752" cy="577265"/>
          </a:xfrm>
        </p:grpSpPr>
        <p:pic>
          <p:nvPicPr>
            <p:cNvPr id="58" name="Imagen 57">
              <a:extLst>
                <a:ext uri="{FF2B5EF4-FFF2-40B4-BE49-F238E27FC236}">
                  <a16:creationId xmlns:a16="http://schemas.microsoft.com/office/drawing/2014/main" id="{FFBF6F39-BB05-E5F0-91C9-EF3D7F53C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8461" y="3243431"/>
              <a:ext cx="2417654" cy="577265"/>
            </a:xfrm>
            <a:prstGeom prst="rect">
              <a:avLst/>
            </a:prstGeom>
          </p:spPr>
        </p:pic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8CE70946-3A0C-4932-A6AD-A4A051B579F6}"/>
                </a:ext>
              </a:extLst>
            </p:cNvPr>
            <p:cNvSpPr txBox="1"/>
            <p:nvPr/>
          </p:nvSpPr>
          <p:spPr>
            <a:xfrm>
              <a:off x="6473622" y="3358115"/>
              <a:ext cx="1349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UY"/>
              </a:defPPr>
              <a:lvl1pPr defTabSz="342900">
                <a:defRPr sz="1200" b="1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defRPr>
              </a:lvl1pPr>
            </a:lstStyle>
            <a:p>
              <a:r>
                <a:rPr lang="es-UY" dirty="0"/>
                <a:t>Ágil</a:t>
              </a:r>
            </a:p>
          </p:txBody>
        </p:sp>
      </p:grp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7068B78-0817-ACEF-C247-A66E2A281894}"/>
              </a:ext>
            </a:extLst>
          </p:cNvPr>
          <p:cNvSpPr txBox="1"/>
          <p:nvPr/>
        </p:nvSpPr>
        <p:spPr>
          <a:xfrm>
            <a:off x="7774544" y="4493066"/>
            <a:ext cx="1349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UY"/>
            </a:defPPr>
            <a:lvl1pPr defTabSz="342900">
              <a:defRPr sz="1050">
                <a:solidFill>
                  <a:srgbClr val="7030A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defRPr>
            </a:lvl1pPr>
          </a:lstStyle>
          <a:p>
            <a:r>
              <a:rPr lang="es-UY" sz="1200" b="1" dirty="0"/>
              <a:t>Predictivo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3940D1DC-9E82-5D16-1219-31871AD7A8DE}"/>
              </a:ext>
            </a:extLst>
          </p:cNvPr>
          <p:cNvSpPr txBox="1"/>
          <p:nvPr/>
        </p:nvSpPr>
        <p:spPr>
          <a:xfrm>
            <a:off x="84487" y="-1331613"/>
            <a:ext cx="2012744" cy="444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174625" indent="-174625" algn="just" defTabSz="34290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s-ES" sz="1000" dirty="0">
                <a:solidFill>
                  <a:prstClr val="black"/>
                </a:solidFill>
                <a:latin typeface="+mn-lt"/>
                <a:cs typeface="+mn-cs"/>
              </a:rPr>
              <a:t>EDT de alto nivel (solo se muestra el nivel 1)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0BA60B92-D711-7CFD-FDCC-36E537EB3ADB}"/>
              </a:ext>
            </a:extLst>
          </p:cNvPr>
          <p:cNvGrpSpPr/>
          <p:nvPr/>
        </p:nvGrpSpPr>
        <p:grpSpPr>
          <a:xfrm>
            <a:off x="133764" y="116846"/>
            <a:ext cx="5515379" cy="4853822"/>
            <a:chOff x="133764" y="116846"/>
            <a:chExt cx="5515379" cy="4853822"/>
          </a:xfrm>
        </p:grpSpPr>
        <p:sp>
          <p:nvSpPr>
            <p:cNvPr id="9" name="Rectángulo redondeado 17">
              <a:extLst>
                <a:ext uri="{FF2B5EF4-FFF2-40B4-BE49-F238E27FC236}">
                  <a16:creationId xmlns:a16="http://schemas.microsoft.com/office/drawing/2014/main" id="{8B68CAFD-E1BF-4A2C-BD3B-1D6EE67D165C}"/>
                </a:ext>
              </a:extLst>
            </p:cNvPr>
            <p:cNvSpPr/>
            <p:nvPr/>
          </p:nvSpPr>
          <p:spPr>
            <a:xfrm>
              <a:off x="1235725" y="2530306"/>
              <a:ext cx="1468812" cy="38172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r>
                <a:rPr 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Campaña de  difusión</a:t>
              </a:r>
            </a:p>
          </p:txBody>
        </p:sp>
        <p:sp>
          <p:nvSpPr>
            <p:cNvPr id="10" name="Rectángulo redondeado 21">
              <a:extLst>
                <a:ext uri="{FF2B5EF4-FFF2-40B4-BE49-F238E27FC236}">
                  <a16:creationId xmlns:a16="http://schemas.microsoft.com/office/drawing/2014/main" id="{4A5D91AC-F324-4CC5-A017-901565A68F56}"/>
                </a:ext>
              </a:extLst>
            </p:cNvPr>
            <p:cNvSpPr/>
            <p:nvPr/>
          </p:nvSpPr>
          <p:spPr>
            <a:xfrm>
              <a:off x="1218449" y="3227964"/>
              <a:ext cx="1461052" cy="381724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r>
                <a:rPr 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Instalar y configurar software</a:t>
              </a:r>
            </a:p>
          </p:txBody>
        </p:sp>
        <p:sp>
          <p:nvSpPr>
            <p:cNvPr id="11" name="Rectángulo redondeado 21">
              <a:extLst>
                <a:ext uri="{FF2B5EF4-FFF2-40B4-BE49-F238E27FC236}">
                  <a16:creationId xmlns:a16="http://schemas.microsoft.com/office/drawing/2014/main" id="{CCC69668-4D94-497E-AA05-6F453F6359F2}"/>
                </a:ext>
              </a:extLst>
            </p:cNvPr>
            <p:cNvSpPr/>
            <p:nvPr/>
          </p:nvSpPr>
          <p:spPr>
            <a:xfrm>
              <a:off x="1218449" y="3868551"/>
              <a:ext cx="1511431" cy="47720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r>
                <a:rPr 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Capacitar funcionarios</a:t>
              </a:r>
            </a:p>
          </p:txBody>
        </p:sp>
        <p:cxnSp>
          <p:nvCxnSpPr>
            <p:cNvPr id="15" name="Conector: angular 14">
              <a:extLst>
                <a:ext uri="{FF2B5EF4-FFF2-40B4-BE49-F238E27FC236}">
                  <a16:creationId xmlns:a16="http://schemas.microsoft.com/office/drawing/2014/main" id="{17EF36BC-307F-4E9E-A256-1B6999BD8AC5}"/>
                </a:ext>
              </a:extLst>
            </p:cNvPr>
            <p:cNvCxnSpPr>
              <a:cxnSpLocks/>
              <a:stCxn id="11" idx="1"/>
              <a:endCxn id="8" idx="2"/>
            </p:cNvCxnSpPr>
            <p:nvPr/>
          </p:nvCxnSpPr>
          <p:spPr>
            <a:xfrm rot="10800000">
              <a:off x="707603" y="1992397"/>
              <a:ext cx="510846" cy="2114756"/>
            </a:xfrm>
            <a:prstGeom prst="bentConnector2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: angular 16">
              <a:extLst>
                <a:ext uri="{FF2B5EF4-FFF2-40B4-BE49-F238E27FC236}">
                  <a16:creationId xmlns:a16="http://schemas.microsoft.com/office/drawing/2014/main" id="{E067F02B-584C-4C9C-97F0-4FB1AF1687C2}"/>
                </a:ext>
              </a:extLst>
            </p:cNvPr>
            <p:cNvCxnSpPr>
              <a:cxnSpLocks/>
              <a:stCxn id="8" idx="2"/>
              <a:endCxn id="9" idx="1"/>
            </p:cNvCxnSpPr>
            <p:nvPr/>
          </p:nvCxnSpPr>
          <p:spPr>
            <a:xfrm rot="16200000" flipH="1">
              <a:off x="607278" y="2092720"/>
              <a:ext cx="728771" cy="528122"/>
            </a:xfrm>
            <a:prstGeom prst="bentConnector2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: angular 17">
              <a:extLst>
                <a:ext uri="{FF2B5EF4-FFF2-40B4-BE49-F238E27FC236}">
                  <a16:creationId xmlns:a16="http://schemas.microsoft.com/office/drawing/2014/main" id="{30A21838-4F6B-435B-940A-A251E2501360}"/>
                </a:ext>
              </a:extLst>
            </p:cNvPr>
            <p:cNvCxnSpPr>
              <a:cxnSpLocks/>
              <a:stCxn id="8" idx="2"/>
              <a:endCxn id="10" idx="1"/>
            </p:cNvCxnSpPr>
            <p:nvPr/>
          </p:nvCxnSpPr>
          <p:spPr>
            <a:xfrm rot="16200000" flipH="1">
              <a:off x="249811" y="2450188"/>
              <a:ext cx="1426430" cy="510846"/>
            </a:xfrm>
            <a:prstGeom prst="bentConnector2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ángulo redondeado 21">
              <a:extLst>
                <a:ext uri="{FF2B5EF4-FFF2-40B4-BE49-F238E27FC236}">
                  <a16:creationId xmlns:a16="http://schemas.microsoft.com/office/drawing/2014/main" id="{CCC69668-4D94-497E-AA05-6F453F6359F2}"/>
                </a:ext>
              </a:extLst>
            </p:cNvPr>
            <p:cNvSpPr/>
            <p:nvPr/>
          </p:nvSpPr>
          <p:spPr>
            <a:xfrm>
              <a:off x="1218449" y="4493465"/>
              <a:ext cx="1472097" cy="477203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>
                <a:defRPr/>
              </a:pPr>
              <a:r>
                <a:rPr lang="es-UY" sz="1050" dirty="0">
                  <a:solidFill>
                    <a:prstClr val="white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Inauguración</a:t>
              </a:r>
            </a:p>
          </p:txBody>
        </p:sp>
        <p:cxnSp>
          <p:nvCxnSpPr>
            <p:cNvPr id="55" name="Conector: angular 14">
              <a:extLst>
                <a:ext uri="{FF2B5EF4-FFF2-40B4-BE49-F238E27FC236}">
                  <a16:creationId xmlns:a16="http://schemas.microsoft.com/office/drawing/2014/main" id="{17EF36BC-307F-4E9E-A256-1B6999BD8AC5}"/>
                </a:ext>
              </a:extLst>
            </p:cNvPr>
            <p:cNvCxnSpPr>
              <a:cxnSpLocks/>
              <a:stCxn id="54" idx="1"/>
              <a:endCxn id="8" idx="2"/>
            </p:cNvCxnSpPr>
            <p:nvPr/>
          </p:nvCxnSpPr>
          <p:spPr>
            <a:xfrm rot="10800000">
              <a:off x="707603" y="1992396"/>
              <a:ext cx="510846" cy="2739671"/>
            </a:xfrm>
            <a:prstGeom prst="bentConnector2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32E853F1-DF95-4D1A-8C13-EEC607E6F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73581" y="1039866"/>
              <a:ext cx="477796" cy="478373"/>
            </a:xfrm>
            <a:prstGeom prst="rect">
              <a:avLst/>
            </a:prstGeom>
          </p:spPr>
        </p:pic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AFED51DD-25CE-4569-A47B-403FD99CF07C}"/>
                </a:ext>
              </a:extLst>
            </p:cNvPr>
            <p:cNvSpPr txBox="1"/>
            <p:nvPr/>
          </p:nvSpPr>
          <p:spPr>
            <a:xfrm>
              <a:off x="1873473" y="921885"/>
              <a:ext cx="1253817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>
                <a:defRPr sz="1200">
                  <a:solidFill>
                    <a:schemeClr val="accent2">
                      <a:lumMod val="60000"/>
                      <a:lumOff val="40000"/>
                    </a:schemeClr>
                  </a:solidFill>
                </a:defRPr>
              </a:lvl1pPr>
            </a:lstStyle>
            <a:p>
              <a:pPr defTabSz="342900">
                <a:defRPr/>
              </a:pPr>
              <a:r>
                <a:rPr lang="es-UY" sz="1050" b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PM </a:t>
              </a:r>
              <a:r>
                <a:rPr lang="es-UY" sz="1050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 Agesic y del organismo</a:t>
              </a: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1949FA57-7E30-0412-7987-8FE2BE39BB6C}"/>
                </a:ext>
              </a:extLst>
            </p:cNvPr>
            <p:cNvSpPr txBox="1"/>
            <p:nvPr/>
          </p:nvSpPr>
          <p:spPr>
            <a:xfrm>
              <a:off x="605737" y="648805"/>
              <a:ext cx="189464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s-MX"/>
              </a:defPPr>
              <a:lvl1pPr>
                <a:defRPr sz="1200">
                  <a:solidFill>
                    <a:schemeClr val="accent2">
                      <a:lumMod val="60000"/>
                      <a:lumOff val="40000"/>
                    </a:schemeClr>
                  </a:solidFill>
                </a:defRPr>
              </a:lvl1pPr>
            </a:lstStyle>
            <a:p>
              <a:pPr defTabSz="342900">
                <a:defRPr/>
              </a:pPr>
              <a:r>
                <a:rPr lang="es-UY" sz="1050" b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Patrocinadores-</a:t>
              </a:r>
              <a:r>
                <a:rPr lang="es-UY" sz="1050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Agesic y organismo</a:t>
              </a:r>
            </a:p>
          </p:txBody>
        </p: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A34A8C20-91DC-A9DF-73A1-F7735F701E33}"/>
                </a:ext>
              </a:extLst>
            </p:cNvPr>
            <p:cNvSpPr/>
            <p:nvPr/>
          </p:nvSpPr>
          <p:spPr>
            <a:xfrm>
              <a:off x="133764" y="630101"/>
              <a:ext cx="477796" cy="452906"/>
            </a:xfrm>
            <a:prstGeom prst="ellipse">
              <a:avLst/>
            </a:prstGeom>
            <a:blipFill>
              <a:blip r:embed="rId11"/>
              <a:stretch>
                <a:fillRect/>
              </a:stretch>
            </a:blip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 sz="105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endParaRP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86F439C9-911A-358A-F672-1B8C3DEE49CD}"/>
                </a:ext>
              </a:extLst>
            </p:cNvPr>
            <p:cNvSpPr txBox="1"/>
            <p:nvPr/>
          </p:nvSpPr>
          <p:spPr>
            <a:xfrm>
              <a:off x="1292817" y="1939670"/>
              <a:ext cx="141172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es-UY" sz="1050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Lista de </a:t>
              </a:r>
              <a:r>
                <a:rPr lang="es-UY" sz="1050" b="1" dirty="0">
                  <a:solidFill>
                    <a:srgbClr val="7030A0"/>
                  </a:solidFill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entregables principales</a:t>
              </a:r>
            </a:p>
          </p:txBody>
        </p:sp>
        <p:sp>
          <p:nvSpPr>
            <p:cNvPr id="39" name="Globo: línea 38">
              <a:extLst>
                <a:ext uri="{FF2B5EF4-FFF2-40B4-BE49-F238E27FC236}">
                  <a16:creationId xmlns:a16="http://schemas.microsoft.com/office/drawing/2014/main" id="{38165033-4188-E31B-E8B2-4FBA356DF612}"/>
                </a:ext>
              </a:extLst>
            </p:cNvPr>
            <p:cNvSpPr/>
            <p:nvPr/>
          </p:nvSpPr>
          <p:spPr>
            <a:xfrm>
              <a:off x="3690043" y="116846"/>
              <a:ext cx="1959100" cy="770025"/>
            </a:xfrm>
            <a:prstGeom prst="borderCallout1">
              <a:avLst>
                <a:gd name="adj1" fmla="val 101599"/>
                <a:gd name="adj2" fmla="val -735"/>
                <a:gd name="adj3" fmla="val 226615"/>
                <a:gd name="adj4" fmla="val -91807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 defTabSz="342900">
                <a:lnSpc>
                  <a:spcPct val="120000"/>
                </a:lnSpc>
                <a:spcAft>
                  <a:spcPts val="600"/>
                </a:spcAft>
                <a:defRPr/>
              </a:pPr>
              <a:r>
                <a:rPr lang="es-ES" sz="1000" dirty="0">
                  <a:solidFill>
                    <a:prstClr val="black"/>
                  </a:solidFill>
                  <a:latin typeface="+mn-lt"/>
                  <a:cs typeface="+mn-cs"/>
                </a:rPr>
                <a:t>El PM y su equipo define la lista de principales entregables del proyecto, y un cronograma de alto nivel para ellos.</a:t>
              </a:r>
            </a:p>
          </p:txBody>
        </p:sp>
      </p:grpSp>
      <p:sp>
        <p:nvSpPr>
          <p:cNvPr id="49" name="Globo: línea 48">
            <a:extLst>
              <a:ext uri="{FF2B5EF4-FFF2-40B4-BE49-F238E27FC236}">
                <a16:creationId xmlns:a16="http://schemas.microsoft.com/office/drawing/2014/main" id="{2D55E551-73A7-C049-A85B-D5C20D7722ED}"/>
              </a:ext>
            </a:extLst>
          </p:cNvPr>
          <p:cNvSpPr/>
          <p:nvPr/>
        </p:nvSpPr>
        <p:spPr>
          <a:xfrm>
            <a:off x="4095746" y="979687"/>
            <a:ext cx="1553397" cy="635571"/>
          </a:xfrm>
          <a:prstGeom prst="borderCallout1">
            <a:avLst>
              <a:gd name="adj1" fmla="val 104069"/>
              <a:gd name="adj2" fmla="val 72435"/>
              <a:gd name="adj3" fmla="val 283636"/>
              <a:gd name="adj4" fmla="val -40584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342900">
              <a:lnSpc>
                <a:spcPct val="120000"/>
              </a:lnSpc>
              <a:spcAft>
                <a:spcPts val="600"/>
              </a:spcAft>
              <a:defRPr/>
            </a:pPr>
            <a:r>
              <a:rPr lang="es-ES" sz="1000" dirty="0">
                <a:solidFill>
                  <a:prstClr val="black"/>
                </a:solidFill>
                <a:latin typeface="+mn-lt"/>
                <a:cs typeface="+mn-cs"/>
              </a:rPr>
              <a:t>Cada equipo de desarrollo selecciona su enfoque de construcción</a:t>
            </a:r>
          </a:p>
        </p:txBody>
      </p:sp>
    </p:spTree>
    <p:extLst>
      <p:ext uri="{BB962C8B-B14F-4D97-AF65-F5344CB8AC3E}">
        <p14:creationId xmlns:p14="http://schemas.microsoft.com/office/powerpoint/2010/main" val="341779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21" grpId="0" animBg="1"/>
      <p:bldP spid="26" grpId="0"/>
      <p:bldP spid="4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>
            <a:extLst>
              <a:ext uri="{FF2B5EF4-FFF2-40B4-BE49-F238E27FC236}">
                <a16:creationId xmlns:a16="http://schemas.microsoft.com/office/drawing/2014/main" id="{77F6E84D-35A0-4C5E-BF68-D0CDFB3E2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591" y="0"/>
            <a:ext cx="7479506" cy="614094"/>
          </a:xfrm>
        </p:spPr>
        <p:txBody>
          <a:bodyPr/>
          <a:lstStyle/>
          <a:p>
            <a:r>
              <a:rPr lang="es-UY" sz="2400" dirty="0"/>
              <a:t>Resumen: enfoques de desarrollo de producto</a:t>
            </a:r>
            <a:endParaRPr lang="en-US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614094"/>
            <a:ext cx="3579410" cy="2943225"/>
          </a:xfrm>
          <a:prstGeom prst="rect">
            <a:avLst/>
          </a:prstGeom>
          <a:ln>
            <a:solidFill>
              <a:srgbClr val="7030A0"/>
            </a:solidFill>
          </a:ln>
        </p:spPr>
      </p:pic>
      <p:sp>
        <p:nvSpPr>
          <p:cNvPr id="6" name="CuadroTexto 5"/>
          <p:cNvSpPr txBox="1"/>
          <p:nvPr/>
        </p:nvSpPr>
        <p:spPr>
          <a:xfrm>
            <a:off x="3779912" y="3815449"/>
            <a:ext cx="4612089" cy="8883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just" defTabSz="342900">
              <a:lnSpc>
                <a:spcPct val="110000"/>
              </a:lnSpc>
              <a:defRPr/>
            </a:pPr>
            <a:r>
              <a:rPr lang="es-ES" sz="1200" dirty="0">
                <a:solidFill>
                  <a:prstClr val="black"/>
                </a:solidFill>
                <a:latin typeface="+mn-lt"/>
                <a:cs typeface="+mn-cs"/>
              </a:rPr>
              <a:t>El </a:t>
            </a:r>
            <a:r>
              <a:rPr lang="es-ES" sz="1200" b="1" i="1" dirty="0">
                <a:solidFill>
                  <a:prstClr val="black"/>
                </a:solidFill>
                <a:latin typeface="+mn-lt"/>
                <a:cs typeface="+mn-cs"/>
              </a:rPr>
              <a:t>enfoque híbrido </a:t>
            </a:r>
            <a:r>
              <a:rPr lang="es-ES" sz="1200" dirty="0">
                <a:solidFill>
                  <a:prstClr val="black"/>
                </a:solidFill>
                <a:latin typeface="+mn-lt"/>
                <a:cs typeface="+mn-cs"/>
              </a:rPr>
              <a:t>es una alternativa que combina la facilidad de planificación del enfoque predictivo, con la adaptación de productos a cambios de requisitos o prioridades, del enfoque adaptativo.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-1941638" y="-1344895"/>
            <a:ext cx="357941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defTabSz="342900">
              <a:defRPr/>
            </a:pPr>
            <a:r>
              <a:rPr lang="es-ES" sz="1200" dirty="0">
                <a:solidFill>
                  <a:prstClr val="black"/>
                </a:solidFill>
                <a:latin typeface="+mn-lt"/>
                <a:cs typeface="+mn-cs"/>
              </a:rPr>
              <a:t>Un gerente de proyecto debe atender temas predictivos, aún cuando use desarrollo ágil: por ejemplo, compromisos contractuales de fechas o entregables, plan de contratación de proveedores, plan para la gestión del cambio organizacional (gestión de resistencias y expectativas)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6566937" y="1397105"/>
            <a:ext cx="2448272" cy="8883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defTabSz="342900">
              <a:lnSpc>
                <a:spcPct val="110000"/>
              </a:lnSpc>
              <a:defRPr/>
            </a:pPr>
            <a:r>
              <a:rPr lang="es-ES" sz="1200" dirty="0">
                <a:solidFill>
                  <a:prstClr val="black"/>
                </a:solidFill>
                <a:latin typeface="+mj-lt"/>
                <a:cs typeface="+mn-cs"/>
              </a:rPr>
              <a:t>Un ambiente de muchos cambios y urgencia de resultados requiere un enfoque ágil, con </a:t>
            </a:r>
            <a:r>
              <a:rPr lang="es-ES" sz="1200" dirty="0" err="1">
                <a:solidFill>
                  <a:prstClr val="black"/>
                </a:solidFill>
                <a:latin typeface="+mj-lt"/>
                <a:cs typeface="+mn-cs"/>
              </a:rPr>
              <a:t>sprints</a:t>
            </a:r>
            <a:r>
              <a:rPr lang="es-ES" sz="1200" dirty="0">
                <a:solidFill>
                  <a:prstClr val="black"/>
                </a:solidFill>
                <a:latin typeface="+mj-lt"/>
                <a:cs typeface="+mn-cs"/>
              </a:rPr>
              <a:t> de corta duración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3680159-5FFB-707A-BB24-D61110C505C8}"/>
              </a:ext>
            </a:extLst>
          </p:cNvPr>
          <p:cNvSpPr txBox="1"/>
          <p:nvPr/>
        </p:nvSpPr>
        <p:spPr>
          <a:xfrm>
            <a:off x="196846" y="614094"/>
            <a:ext cx="3151018" cy="129458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 defTabSz="342900">
              <a:lnSpc>
                <a:spcPct val="110000"/>
              </a:lnSpc>
              <a:defRPr/>
            </a:pPr>
            <a:r>
              <a:rPr lang="es-ES" sz="1200" dirty="0">
                <a:solidFill>
                  <a:prstClr val="black"/>
                </a:solidFill>
                <a:latin typeface="+mn-lt"/>
                <a:cs typeface="+mn-cs"/>
              </a:rPr>
              <a:t>La elección del enfoque se basa en la cantidad de cambios imprevistos que puede haber durante el desarrollo de los entregables, y en el interés de los interesados de tener resultados rápidos, ajustados a sus necesidades del momento.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9D1C6F1C-9ECB-0574-503C-AF7AF145234B}"/>
              </a:ext>
            </a:extLst>
          </p:cNvPr>
          <p:cNvSpPr/>
          <p:nvPr/>
        </p:nvSpPr>
        <p:spPr>
          <a:xfrm>
            <a:off x="148591" y="2686222"/>
            <a:ext cx="3491880" cy="1091453"/>
          </a:xfrm>
          <a:prstGeom prst="rect">
            <a:avLst/>
          </a:prstGeom>
          <a:solidFill>
            <a:srgbClr val="FFC1FF"/>
          </a:solidFill>
        </p:spPr>
        <p:txBody>
          <a:bodyPr wrap="square">
            <a:spAutoFit/>
          </a:bodyPr>
          <a:lstStyle/>
          <a:p>
            <a:pPr algn="just" defTabSz="342900">
              <a:lnSpc>
                <a:spcPct val="110000"/>
              </a:lnSpc>
              <a:defRPr/>
            </a:pPr>
            <a:r>
              <a:rPr lang="es-ES" sz="1200" dirty="0">
                <a:solidFill>
                  <a:prstClr val="black"/>
                </a:solidFill>
                <a:latin typeface="+mj-lt"/>
                <a:cs typeface="+mn-cs"/>
              </a:rPr>
              <a:t>Un proyecto donde es posible definir con mayor o menor detalle los productos a entregar, en un ambiente estable, con pocos cambios, puede optar por usar un enfoque predictivo completo, o dividido en fases (iteraciones, incrementos)</a:t>
            </a:r>
          </a:p>
        </p:txBody>
      </p:sp>
    </p:spTree>
    <p:extLst>
      <p:ext uri="{BB962C8B-B14F-4D97-AF65-F5344CB8AC3E}">
        <p14:creationId xmlns:p14="http://schemas.microsoft.com/office/powerpoint/2010/main" val="303604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2" grpId="0" animBg="1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07504" y="298803"/>
            <a:ext cx="3384375" cy="738664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s-ES" sz="1400" dirty="0">
                <a:solidFill>
                  <a:schemeClr val="bg1"/>
                </a:solidFill>
                <a:latin typeface="+mn-lt"/>
                <a:cs typeface="+mn-cs"/>
              </a:rPr>
              <a:t>En la próxima lección, presentaremos una propuesta de dirección de proyectos para Agesic, con un enfoque híbrido.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-1941638" y="-1344895"/>
            <a:ext cx="357941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 defTabSz="342900">
              <a:defRPr/>
            </a:pPr>
            <a:r>
              <a:rPr lang="es-ES" sz="1200" dirty="0">
                <a:solidFill>
                  <a:prstClr val="black"/>
                </a:solidFill>
                <a:latin typeface="+mn-lt"/>
                <a:cs typeface="+mn-cs"/>
              </a:rPr>
              <a:t>Un gerente de proyecto debe atender temas predictivos, aún cuando use desarrollo ágil: por ejemplo, compromisos contractuales de fechas o entregables, plan de contratación de proveedores, plan para la gestión del cambio organizacional (gestión de resistencias y expectativas)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84556" y="2294457"/>
            <a:ext cx="3030269" cy="830997"/>
          </a:xfrm>
          <a:prstGeom prst="rect">
            <a:avLst/>
          </a:prstGeom>
          <a:solidFill>
            <a:srgbClr val="FFEE11"/>
          </a:solidFill>
        </p:spPr>
        <p:txBody>
          <a:bodyPr wrap="square">
            <a:spAutoFit/>
          </a:bodyPr>
          <a:lstStyle/>
          <a:p>
            <a:pPr algn="ctr" defTabSz="342900">
              <a:defRPr/>
            </a:pPr>
            <a:r>
              <a:rPr lang="es-ES" sz="1200" dirty="0">
                <a:solidFill>
                  <a:prstClr val="black"/>
                </a:solidFill>
                <a:latin typeface="+mj-lt"/>
                <a:cs typeface="+mn-cs"/>
              </a:rPr>
              <a:t>Como se comentará en la próxima lección, una herramienta para la creación y gestión de proyectos de la Agencia es nuestro sistema </a:t>
            </a:r>
            <a:r>
              <a:rPr lang="es-ES" sz="1200" b="1" i="1" dirty="0">
                <a:solidFill>
                  <a:prstClr val="black"/>
                </a:solidFill>
                <a:latin typeface="+mj-lt"/>
                <a:cs typeface="+mn-cs"/>
              </a:rPr>
              <a:t>SIGES Portafolio</a:t>
            </a:r>
            <a:r>
              <a:rPr lang="es-ES" sz="1200" dirty="0">
                <a:solidFill>
                  <a:prstClr val="black"/>
                </a:solidFill>
                <a:latin typeface="+mj-lt"/>
                <a:cs typeface="+mn-cs"/>
              </a:rPr>
              <a:t>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3680159-5FFB-707A-BB24-D61110C505C8}"/>
              </a:ext>
            </a:extLst>
          </p:cNvPr>
          <p:cNvSpPr txBox="1"/>
          <p:nvPr/>
        </p:nvSpPr>
        <p:spPr>
          <a:xfrm>
            <a:off x="5796136" y="771550"/>
            <a:ext cx="3168352" cy="1200329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s-ES" sz="12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Si deseas conocer más en profundidad el enfoque ágil, o algunas aproximaciones al mismo, consultar en la </a:t>
            </a:r>
            <a:r>
              <a:rPr lang="es-ES" sz="1200" b="1" i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Oficina de Gestión de Proyectos </a:t>
            </a:r>
            <a:r>
              <a:rPr lang="es-ES" sz="12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sobre un curso específico que se ha desarrollado a tal fin, adaptado a la realidad y necesidades de la Agencia.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9D1C6F1C-9ECB-0574-503C-AF7AF145234B}"/>
              </a:ext>
            </a:extLst>
          </p:cNvPr>
          <p:cNvSpPr/>
          <p:nvPr/>
        </p:nvSpPr>
        <p:spPr>
          <a:xfrm>
            <a:off x="5004048" y="3864118"/>
            <a:ext cx="3528392" cy="1015663"/>
          </a:xfrm>
          <a:prstGeom prst="rect">
            <a:avLst/>
          </a:prstGeom>
          <a:solidFill>
            <a:srgbClr val="7030A0"/>
          </a:solidFill>
        </p:spPr>
        <p:txBody>
          <a:bodyPr wrap="square">
            <a:spAutoFit/>
          </a:bodyPr>
          <a:lstStyle/>
          <a:p>
            <a:pPr algn="ctr" defTabSz="342900">
              <a:defRPr/>
            </a:pPr>
            <a:r>
              <a:rPr lang="es-ES" sz="1200" dirty="0">
                <a:solidFill>
                  <a:srgbClr val="FFFF00"/>
                </a:solidFill>
                <a:latin typeface="+mj-lt"/>
                <a:cs typeface="+mn-cs"/>
              </a:rPr>
              <a:t>Si deseas profundizar en el uso de SIGES Portafolio para la gestión de proyectos, gestión del presupuesto y otros fines, consultar en la Oficina de Gestión de Proyectos sobre un curso específico para el uso de este sistema.</a:t>
            </a:r>
          </a:p>
        </p:txBody>
      </p:sp>
    </p:spTree>
    <p:extLst>
      <p:ext uri="{BB962C8B-B14F-4D97-AF65-F5344CB8AC3E}">
        <p14:creationId xmlns:p14="http://schemas.microsoft.com/office/powerpoint/2010/main" val="340056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adroTexto 30"/>
          <p:cNvSpPr txBox="1"/>
          <p:nvPr/>
        </p:nvSpPr>
        <p:spPr>
          <a:xfrm>
            <a:off x="70108" y="699542"/>
            <a:ext cx="4386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Ahora que hemos introducido estos conceptos y algunos ejemplos, te invito a que repases las presentaciones anteriores, revises los documentos sugeridos y a continuación respondas unas pocas preguntas para evaluar tu entendimiento.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Recuerda que estas evaluaciones generan puntos para la aprobación del curso.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UY" sz="16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Microsoft Sans Serif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¡Nos reencontramos en la siguiente sección!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/>
              <a:t>A continuación…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334" y="876809"/>
            <a:ext cx="3673158" cy="24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9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54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84677" y="680315"/>
            <a:ext cx="417646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Enfoque</a:t>
            </a:r>
            <a:r>
              <a:rPr kumimoji="0" lang="es-UY" sz="24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para dirección del proyecto y desarrollo de entregables</a:t>
            </a:r>
            <a:endParaRPr kumimoji="0" lang="es-UY" sz="2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Enfoque predictivo</a:t>
            </a: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Enfoques adaptativos</a:t>
            </a:r>
            <a:r>
              <a:rPr kumimoji="0" lang="es-UY" sz="24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</a:t>
            </a:r>
            <a:endParaRPr kumimoji="0" lang="es-UY" sz="2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s-UY" sz="2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05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84677" y="680315"/>
            <a:ext cx="417646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Tipos de enfoques</a:t>
            </a: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Enfoque predictivo</a:t>
            </a: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s-UY" sz="2400" b="0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Enfoques adaptativos</a:t>
            </a:r>
            <a:r>
              <a:rPr kumimoji="0" lang="es-UY" sz="2400" b="0" i="0" u="none" strike="noStrike" kern="1200" cap="none" spc="0" normalizeH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Arial" panose="020B0604020202020204" pitchFamily="34" charset="0"/>
              </a:rPr>
              <a:t> </a:t>
            </a:r>
            <a:endParaRPr kumimoji="0" lang="es-UY" sz="2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s-UY" sz="2400" b="0" i="0" u="none" strike="noStrike" kern="1200" cap="none" spc="0" normalizeH="0" baseline="0" noProof="0" dirty="0">
              <a:ln>
                <a:noFill/>
              </a:ln>
              <a:solidFill>
                <a:srgbClr val="002C68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34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dirty="0">
                <a:solidFill>
                  <a:srgbClr val="7030A0"/>
                </a:solidFill>
              </a:rPr>
              <a:t>Enfoques de dirección y desarrollo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53005D4F-861B-DBCF-7B67-F4B220916479}"/>
              </a:ext>
            </a:extLst>
          </p:cNvPr>
          <p:cNvSpPr txBox="1"/>
          <p:nvPr/>
        </p:nvSpPr>
        <p:spPr>
          <a:xfrm>
            <a:off x="323528" y="645594"/>
            <a:ext cx="828092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Mientras </a:t>
            </a:r>
            <a:r>
              <a:rPr lang="es-ES" sz="1400" dirty="0">
                <a:solidFill>
                  <a:srgbClr val="002060"/>
                </a:solidFill>
                <a:latin typeface="+mn-lt"/>
                <a:cs typeface="+mn-cs"/>
              </a:rPr>
              <a:t>se está planificando el proyecto, el PM y los equipos de desarrollo deben definir cómo van a gestionar el proyecto y cómo se desarrollarán los entregables.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A9193CC-59EA-4727-835E-C78703B9EE38}"/>
              </a:ext>
            </a:extLst>
          </p:cNvPr>
          <p:cNvSpPr txBox="1"/>
          <p:nvPr/>
        </p:nvSpPr>
        <p:spPr>
          <a:xfrm>
            <a:off x="325872" y="1243865"/>
            <a:ext cx="655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UY"/>
            </a:defPPr>
            <a:lvl1pPr marL="0" marR="0" lvl="0" indent="0" defTabSz="4572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400" i="0" u="none" strike="noStrike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cs typeface="+mn-cs"/>
              </a:defRPr>
            </a:lvl1pPr>
          </a:lstStyle>
          <a:p>
            <a:r>
              <a:rPr lang="es-ES" dirty="0"/>
              <a:t>Existen tres enfoques principales para dirigir y para desarrollar entregables: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03D092F-EEF8-D296-5CE9-1E7A28547355}"/>
              </a:ext>
            </a:extLst>
          </p:cNvPr>
          <p:cNvSpPr txBox="1"/>
          <p:nvPr/>
        </p:nvSpPr>
        <p:spPr>
          <a:xfrm>
            <a:off x="287524" y="1737193"/>
            <a:ext cx="3674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UY"/>
            </a:defPPr>
            <a:lvl1pPr marL="0" marR="0" lvl="0" indent="0" defTabSz="4572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400" i="0" u="none" strike="noStrike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cs typeface="+mn-cs"/>
              </a:defRPr>
            </a:lvl1pPr>
          </a:lstStyle>
          <a:p>
            <a:r>
              <a:rPr lang="es-UY" b="1" i="1" dirty="0"/>
              <a:t>Enfoque predictivo</a:t>
            </a:r>
            <a:br>
              <a:rPr lang="es-UY" dirty="0"/>
            </a:br>
            <a:r>
              <a:rPr lang="es-UY" dirty="0"/>
              <a:t>(orientado a seguir un plan desde el inicio)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5F54D4C-A792-3107-8523-83926F0B2942}"/>
              </a:ext>
            </a:extLst>
          </p:cNvPr>
          <p:cNvSpPr txBox="1"/>
          <p:nvPr/>
        </p:nvSpPr>
        <p:spPr>
          <a:xfrm>
            <a:off x="539518" y="2306320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UY"/>
            </a:defPPr>
            <a:lvl1pPr marL="0" marR="0" lvl="0" indent="0" defTabSz="4572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400" i="0" u="none" strike="noStrike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cs typeface="+mn-cs"/>
              </a:defRPr>
            </a:lvl1pPr>
          </a:lstStyle>
          <a:p>
            <a:r>
              <a:rPr lang="es-UY" b="1" i="1" dirty="0"/>
              <a:t>Enfoques adaptativos</a:t>
            </a:r>
            <a:br>
              <a:rPr lang="es-UY" dirty="0"/>
            </a:br>
            <a:r>
              <a:rPr lang="es-UY" dirty="0"/>
              <a:t>(orientado a ajustar los planes según los cambios que puedan aparecer o necesidades de entregas tempranas)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D52D194-B8AC-C214-8E58-AE64C2145A88}"/>
              </a:ext>
            </a:extLst>
          </p:cNvPr>
          <p:cNvSpPr txBox="1"/>
          <p:nvPr/>
        </p:nvSpPr>
        <p:spPr>
          <a:xfrm>
            <a:off x="971600" y="3376415"/>
            <a:ext cx="2880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UY"/>
            </a:defPPr>
            <a:lvl1pPr marL="0" marR="0" lvl="0" indent="0" defTabSz="457200" latinLnBrk="0">
              <a:lnSpc>
                <a:spcPct val="100000"/>
              </a:lnSpc>
              <a:buClrTx/>
              <a:buSzTx/>
              <a:buFontTx/>
              <a:buNone/>
              <a:tabLst/>
              <a:defRPr kumimoji="0" sz="1400" i="0" u="none" strike="noStrike" cap="none" spc="0" normalizeH="0" baseline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cs typeface="+mn-cs"/>
              </a:defRPr>
            </a:lvl1pPr>
          </a:lstStyle>
          <a:p>
            <a:r>
              <a:rPr lang="es-UY" b="1" dirty="0"/>
              <a:t>Enfoque híbrido</a:t>
            </a:r>
            <a:br>
              <a:rPr lang="es-UY" dirty="0"/>
            </a:br>
            <a:r>
              <a:rPr lang="es-UY" dirty="0"/>
              <a:t>combinación de ambos enfoques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4A5E57A-97A3-A6B4-47BA-A43CFC65747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62244" y="1633548"/>
            <a:ext cx="5172432" cy="2763735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B996A108-B6EF-D6DC-981A-C7D33A0C143E}"/>
              </a:ext>
            </a:extLst>
          </p:cNvPr>
          <p:cNvGrpSpPr/>
          <p:nvPr/>
        </p:nvGrpSpPr>
        <p:grpSpPr>
          <a:xfrm>
            <a:off x="611561" y="3984245"/>
            <a:ext cx="3350685" cy="898834"/>
            <a:chOff x="5363274" y="594054"/>
            <a:chExt cx="3458115" cy="898834"/>
          </a:xfrm>
        </p:grpSpPr>
        <p:sp>
          <p:nvSpPr>
            <p:cNvPr id="5" name="Rectángulo redondeado 49">
              <a:extLst>
                <a:ext uri="{FF2B5EF4-FFF2-40B4-BE49-F238E27FC236}">
                  <a16:creationId xmlns:a16="http://schemas.microsoft.com/office/drawing/2014/main" id="{D5F167DF-36A0-B1E2-0D97-2E7BC1771901}"/>
                </a:ext>
              </a:extLst>
            </p:cNvPr>
            <p:cNvSpPr/>
            <p:nvPr/>
          </p:nvSpPr>
          <p:spPr>
            <a:xfrm>
              <a:off x="5505768" y="713388"/>
              <a:ext cx="3315621" cy="7795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UY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32D2C2D-B95A-C250-DF3A-48E4718F0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5F5F5"/>
                </a:clrFrom>
                <a:clrTo>
                  <a:srgbClr val="F5F5F5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63274" y="594054"/>
              <a:ext cx="512780" cy="514479"/>
            </a:xfrm>
            <a:prstGeom prst="rect">
              <a:avLst/>
            </a:prstGeom>
          </p:spPr>
        </p:pic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C65C16D7-D462-FB93-9EC7-5CFAD4EB80F7}"/>
                </a:ext>
              </a:extLst>
            </p:cNvPr>
            <p:cNvSpPr txBox="1"/>
            <p:nvPr/>
          </p:nvSpPr>
          <p:spPr>
            <a:xfrm>
              <a:off x="5846431" y="723446"/>
              <a:ext cx="29749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100" dirty="0">
                  <a:latin typeface="+mn-lt"/>
                </a:rPr>
                <a:t>Para mayor detalle que lo presentado en esta lección, revisar, en la </a:t>
              </a:r>
              <a:r>
                <a:rPr lang="es-UY" sz="1100" b="1" i="1" dirty="0">
                  <a:latin typeface="+mn-lt"/>
                </a:rPr>
                <a:t>Guía de Fundamentos de GP de Agesic,  </a:t>
              </a:r>
              <a:r>
                <a:rPr lang="es-UY" sz="1100" dirty="0">
                  <a:latin typeface="+mn-lt"/>
                </a:rPr>
                <a:t> el módulo 2 – enfoques de gestión de proyectos</a:t>
              </a:r>
              <a:endParaRPr lang="es-UY" sz="1100" b="1" i="1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937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3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8093491" y="4662078"/>
            <a:ext cx="962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600" b="1" i="0" u="none" strike="noStrike" kern="1200" cap="none" spc="0" normalizeH="0" baseline="0" noProof="0" dirty="0">
                <a:ln>
                  <a:noFill/>
                </a:ln>
                <a:solidFill>
                  <a:srgbClr val="002C68"/>
                </a:solidFill>
                <a:effectLst/>
                <a:uLnTx/>
                <a:uFillTx/>
                <a:latin typeface="Microsoft Sans Serif"/>
                <a:ea typeface="+mn-ea"/>
                <a:cs typeface="Arial" panose="020B0604020202020204" pitchFamily="34" charset="0"/>
              </a:rPr>
              <a:t>único</a:t>
            </a:r>
          </a:p>
        </p:txBody>
      </p:sp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Enfoque predictivo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53005D4F-861B-DBCF-7B67-F4B220916479}"/>
              </a:ext>
            </a:extLst>
          </p:cNvPr>
          <p:cNvSpPr txBox="1"/>
          <p:nvPr/>
        </p:nvSpPr>
        <p:spPr>
          <a:xfrm>
            <a:off x="257442" y="550829"/>
            <a:ext cx="8280920" cy="58471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</a:t>
            </a:r>
            <a:r>
              <a:rPr kumimoji="0" lang="es-ES" sz="1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enfoque de </a:t>
            </a:r>
            <a:r>
              <a:rPr lang="es-ES" sz="1400" b="1" i="1" dirty="0">
                <a:solidFill>
                  <a:srgbClr val="0070C0"/>
                </a:solidFill>
                <a:latin typeface="+mn-lt"/>
                <a:cs typeface="+mn-cs"/>
              </a:rPr>
              <a:t>dirección </a:t>
            </a:r>
            <a:r>
              <a:rPr kumimoji="0" lang="es-ES" sz="1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predictivo </a:t>
            </a:r>
            <a:r>
              <a:rPr kumimoji="0" lang="es-ES" sz="14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 aquel donde es posible construir un </a:t>
            </a:r>
            <a:r>
              <a:rPr kumimoji="0" lang="es-ES" sz="14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 de trabajo </a:t>
            </a:r>
            <a:r>
              <a:rPr kumimoji="0" lang="es-ES" sz="14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 todo el proyecto, </a:t>
            </a:r>
            <a:r>
              <a:rPr kumimoji="0" lang="es-ES" sz="14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 poca probabilidad de que haya que cambiarlo </a:t>
            </a:r>
            <a:r>
              <a:rPr kumimoji="0" lang="es-ES" sz="14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durante la ejecución.</a:t>
            </a:r>
            <a:endParaRPr lang="es-ES" sz="14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03D092F-EEF8-D296-5CE9-1E7A28547355}"/>
              </a:ext>
            </a:extLst>
          </p:cNvPr>
          <p:cNvSpPr txBox="1"/>
          <p:nvPr/>
        </p:nvSpPr>
        <p:spPr>
          <a:xfrm>
            <a:off x="238970" y="1585809"/>
            <a:ext cx="4274397" cy="2537811"/>
          </a:xfrm>
          <a:prstGeom prst="rect">
            <a:avLst/>
          </a:prstGeom>
          <a:solidFill>
            <a:srgbClr val="CEFED3"/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UY" sz="1300" dirty="0">
                <a:latin typeface="+mn-lt"/>
              </a:rPr>
              <a:t>El </a:t>
            </a:r>
            <a:r>
              <a:rPr lang="es-UY" sz="1300" b="1" i="1" dirty="0">
                <a:latin typeface="+mn-lt"/>
              </a:rPr>
              <a:t>objetivo final está bien definido</a:t>
            </a:r>
            <a:r>
              <a:rPr lang="es-UY" sz="1300" dirty="0">
                <a:latin typeface="+mn-lt"/>
              </a:rPr>
              <a:t>, y a su vez, el entregable final está totalmente identificado.</a:t>
            </a: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UY" sz="1300" dirty="0">
                <a:latin typeface="+mn-lt"/>
              </a:rPr>
              <a:t>A partir del entregable final, es </a:t>
            </a:r>
            <a:r>
              <a:rPr lang="es-UY" sz="1300" b="1" i="1" dirty="0">
                <a:latin typeface="+mn-lt"/>
              </a:rPr>
              <a:t>posible identificar los entregables intermedios y sus características </a:t>
            </a:r>
            <a:r>
              <a:rPr lang="es-UY" sz="1300" dirty="0">
                <a:latin typeface="+mn-lt"/>
              </a:rPr>
              <a:t>como plazos, recursos humanos y económicos y sus requisitos de calidad</a:t>
            </a:r>
          </a:p>
          <a:p>
            <a:pPr marL="285750" indent="-28575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s-UY" sz="1300" dirty="0">
                <a:latin typeface="+mn-lt"/>
              </a:rPr>
              <a:t>Por ello, desde el inicio se puede construir un </a:t>
            </a:r>
            <a:r>
              <a:rPr lang="es-UY" sz="1300" b="1" i="1" dirty="0">
                <a:latin typeface="+mn-lt"/>
              </a:rPr>
              <a:t>plan del proyecto,</a:t>
            </a:r>
            <a:r>
              <a:rPr lang="es-UY" sz="1300" dirty="0">
                <a:latin typeface="+mn-lt"/>
              </a:rPr>
              <a:t> indicando cómo se va a ejecutar el presupuesto y el cronograma de actividades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433AB9F-3F4D-D988-411E-194599FD4269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7331304" y="1429336"/>
            <a:ext cx="736338" cy="784415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C4A688EA-15BC-C09F-CDAE-BEE268B755A3}"/>
              </a:ext>
            </a:extLst>
          </p:cNvPr>
          <p:cNvGrpSpPr/>
          <p:nvPr/>
        </p:nvGrpSpPr>
        <p:grpSpPr>
          <a:xfrm>
            <a:off x="4810220" y="1292380"/>
            <a:ext cx="4246141" cy="3088337"/>
            <a:chOff x="4810220" y="1292380"/>
            <a:chExt cx="4246141" cy="3088337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05CE717A-3589-4E26-1AC7-866CD72E9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34883" y="1292380"/>
              <a:ext cx="641741" cy="720968"/>
            </a:xfrm>
            <a:prstGeom prst="rect">
              <a:avLst/>
            </a:prstGeom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CC8C086-FEE7-747C-209A-E15D16920D3D}"/>
                </a:ext>
              </a:extLst>
            </p:cNvPr>
            <p:cNvSpPr txBox="1"/>
            <p:nvPr/>
          </p:nvSpPr>
          <p:spPr>
            <a:xfrm>
              <a:off x="4810220" y="2032433"/>
              <a:ext cx="1357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>
                  <a:solidFill>
                    <a:sysClr val="windowText" lastClr="000000"/>
                  </a:solidFill>
                  <a:latin typeface="+mn-lt"/>
                </a:rPr>
                <a:t>Lista de entregables (EDT)</a:t>
              </a:r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C93AE559-EF92-141D-AC9A-598B23B4D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biLevel thresh="25000"/>
            </a:blip>
            <a:stretch>
              <a:fillRect/>
            </a:stretch>
          </p:blipFill>
          <p:spPr>
            <a:xfrm>
              <a:off x="5921553" y="2363499"/>
              <a:ext cx="710290" cy="550475"/>
            </a:xfrm>
            <a:prstGeom prst="rect">
              <a:avLst/>
            </a:prstGeom>
          </p:spPr>
        </p:pic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3712598E-81B5-96F0-9C9B-FAC6788DC517}"/>
                </a:ext>
              </a:extLst>
            </p:cNvPr>
            <p:cNvSpPr txBox="1"/>
            <p:nvPr/>
          </p:nvSpPr>
          <p:spPr>
            <a:xfrm>
              <a:off x="5795532" y="2888000"/>
              <a:ext cx="13578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>
                  <a:solidFill>
                    <a:sysClr val="windowText" lastClr="000000"/>
                  </a:solidFill>
                  <a:latin typeface="+mn-lt"/>
                </a:rPr>
                <a:t>Cronograma general del proyecto</a:t>
              </a:r>
            </a:p>
          </p:txBody>
        </p:sp>
        <p:pic>
          <p:nvPicPr>
            <p:cNvPr id="16" name="Imagen 15">
              <a:extLst>
                <a:ext uri="{FF2B5EF4-FFF2-40B4-BE49-F238E27FC236}">
                  <a16:creationId xmlns:a16="http://schemas.microsoft.com/office/drawing/2014/main" id="{31512481-BC18-CEE8-0B7A-771FFA137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3359" y="2791205"/>
              <a:ext cx="923511" cy="923511"/>
            </a:xfrm>
            <a:prstGeom prst="rect">
              <a:avLst/>
            </a:prstGeom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2DE16946-647B-223F-68E3-F2E4258142DB}"/>
                </a:ext>
              </a:extLst>
            </p:cNvPr>
            <p:cNvSpPr txBox="1"/>
            <p:nvPr/>
          </p:nvSpPr>
          <p:spPr>
            <a:xfrm>
              <a:off x="6513866" y="3734386"/>
              <a:ext cx="25424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dirty="0">
                  <a:solidFill>
                    <a:sysClr val="windowText" lastClr="000000"/>
                  </a:solidFill>
                  <a:latin typeface="+mn-lt"/>
                </a:rPr>
                <a:t>Presupuesto para los entregables y otros planes de gestión (riesgos, comunicaciones, etc.)</a:t>
              </a:r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72FBDE4-6280-6C27-3199-A3F922A5D6C5}"/>
              </a:ext>
            </a:extLst>
          </p:cNvPr>
          <p:cNvSpPr txBox="1"/>
          <p:nvPr/>
        </p:nvSpPr>
        <p:spPr>
          <a:xfrm>
            <a:off x="7986217" y="1923678"/>
            <a:ext cx="1018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400" b="1" dirty="0">
                <a:solidFill>
                  <a:srgbClr val="002060"/>
                </a:solidFill>
                <a:latin typeface="+mn-lt"/>
              </a:rPr>
              <a:t>Plan del proyecto</a:t>
            </a:r>
          </a:p>
        </p:txBody>
      </p: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95D0A8E2-583F-1142-5107-0C7241503A9D}"/>
              </a:ext>
            </a:extLst>
          </p:cNvPr>
          <p:cNvCxnSpPr/>
          <p:nvPr/>
        </p:nvCxnSpPr>
        <p:spPr>
          <a:xfrm>
            <a:off x="5724128" y="1707654"/>
            <a:ext cx="1368152" cy="216024"/>
          </a:xfrm>
          <a:prstGeom prst="straightConnector1">
            <a:avLst/>
          </a:prstGeom>
          <a:ln w="28575">
            <a:solidFill>
              <a:srgbClr val="00091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98C90980-4D8B-BA47-3644-D1C40BED9399}"/>
              </a:ext>
            </a:extLst>
          </p:cNvPr>
          <p:cNvCxnSpPr>
            <a:cxnSpLocks/>
          </p:cNvCxnSpPr>
          <p:nvPr/>
        </p:nvCxnSpPr>
        <p:spPr>
          <a:xfrm flipV="1">
            <a:off x="6631843" y="2123009"/>
            <a:ext cx="604453" cy="459680"/>
          </a:xfrm>
          <a:prstGeom prst="straightConnector1">
            <a:avLst/>
          </a:prstGeom>
          <a:ln w="28575">
            <a:solidFill>
              <a:srgbClr val="00091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A3CDD873-39D1-7618-A711-8C3D9FD6049E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7607398" y="2305690"/>
            <a:ext cx="7717" cy="485515"/>
          </a:xfrm>
          <a:prstGeom prst="straightConnector1">
            <a:avLst/>
          </a:prstGeom>
          <a:ln w="28575">
            <a:solidFill>
              <a:srgbClr val="00091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52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11" grpId="0" uiExpand="1" build="p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3168352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Enfoque predictivo</a:t>
            </a:r>
          </a:p>
        </p:txBody>
      </p:sp>
      <p:grpSp>
        <p:nvGrpSpPr>
          <p:cNvPr id="72" name="Grupo 71">
            <a:extLst>
              <a:ext uri="{FF2B5EF4-FFF2-40B4-BE49-F238E27FC236}">
                <a16:creationId xmlns:a16="http://schemas.microsoft.com/office/drawing/2014/main" id="{F145ECEB-7FC4-2209-0AEF-0B56FD6AC05D}"/>
              </a:ext>
            </a:extLst>
          </p:cNvPr>
          <p:cNvGrpSpPr/>
          <p:nvPr/>
        </p:nvGrpSpPr>
        <p:grpSpPr>
          <a:xfrm>
            <a:off x="2558766" y="1214531"/>
            <a:ext cx="3128388" cy="3679311"/>
            <a:chOff x="252938" y="753404"/>
            <a:chExt cx="3128388" cy="3679311"/>
          </a:xfrm>
        </p:grpSpPr>
        <p:sp>
          <p:nvSpPr>
            <p:cNvPr id="2" name="Rectangle 4">
              <a:extLst>
                <a:ext uri="{FF2B5EF4-FFF2-40B4-BE49-F238E27FC236}">
                  <a16:creationId xmlns:a16="http://schemas.microsoft.com/office/drawing/2014/main" id="{B25FEF8E-9EEE-F895-E30A-E89D17ED6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045" y="1317125"/>
              <a:ext cx="1778987" cy="461666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Definir objetivo, entregables</a:t>
              </a:r>
              <a:b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</a:br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recursos y cronograma</a:t>
              </a:r>
            </a:p>
          </p:txBody>
        </p:sp>
        <p:sp>
          <p:nvSpPr>
            <p:cNvPr id="3" name="Rectangle 5">
              <a:extLst>
                <a:ext uri="{FF2B5EF4-FFF2-40B4-BE49-F238E27FC236}">
                  <a16:creationId xmlns:a16="http://schemas.microsoft.com/office/drawing/2014/main" id="{17718DB8-191B-EBBF-975C-1648CA950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0014" y="1921617"/>
              <a:ext cx="1491649" cy="522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Planificar desarrollo de los entregables</a:t>
              </a:r>
            </a:p>
          </p:txBody>
        </p:sp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id="{8615C39B-5D01-CECB-7A88-29B7A5B78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0014" y="2665343"/>
              <a:ext cx="1491649" cy="4318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Desarrollo de entregables</a:t>
              </a:r>
            </a:p>
          </p:txBody>
        </p:sp>
        <p:sp>
          <p:nvSpPr>
            <p:cNvPr id="5" name="Rectangle 7">
              <a:extLst>
                <a:ext uri="{FF2B5EF4-FFF2-40B4-BE49-F238E27FC236}">
                  <a16:creationId xmlns:a16="http://schemas.microsoft.com/office/drawing/2014/main" id="{93D1220A-1756-1BA7-A57F-2C6D4FC04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0402" y="3282589"/>
              <a:ext cx="1545624" cy="4318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Entrega de productos y </a:t>
              </a:r>
              <a:b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</a:br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pase a producción</a:t>
              </a:r>
            </a:p>
          </p:txBody>
        </p:sp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4911D538-7A4C-3B5E-8E20-B14A04DDA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5702" y="3935827"/>
              <a:ext cx="1545624" cy="4968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Fin del proyecto</a:t>
              </a:r>
            </a:p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 (cierre)</a:t>
              </a:r>
            </a:p>
          </p:txBody>
        </p:sp>
        <p:cxnSp>
          <p:nvCxnSpPr>
            <p:cNvPr id="8" name="AutoShape 19">
              <a:extLst>
                <a:ext uri="{FF2B5EF4-FFF2-40B4-BE49-F238E27FC236}">
                  <a16:creationId xmlns:a16="http://schemas.microsoft.com/office/drawing/2014/main" id="{BD024E3B-E2F2-BC66-53B0-B73A3CE06535}"/>
                </a:ext>
              </a:extLst>
            </p:cNvPr>
            <p:cNvCxnSpPr>
              <a:cxnSpLocks noChangeShapeType="1"/>
              <a:stCxn id="7" idx="1"/>
              <a:endCxn id="5" idx="2"/>
            </p:cNvCxnSpPr>
            <p:nvPr/>
          </p:nvCxnSpPr>
          <p:spPr bwMode="auto">
            <a:xfrm rot="10800000" flipH="1">
              <a:off x="1835702" y="3714389"/>
              <a:ext cx="277512" cy="469882"/>
            </a:xfrm>
            <a:prstGeom prst="bentConnector4">
              <a:avLst>
                <a:gd name="adj1" fmla="val -82375"/>
                <a:gd name="adj2" fmla="val 76437"/>
              </a:avLst>
            </a:prstGeom>
            <a:noFill/>
            <a:ln w="38100">
              <a:solidFill>
                <a:schemeClr val="tx1">
                  <a:lumMod val="75000"/>
                </a:schemeClr>
              </a:solidFill>
              <a:miter lim="800000"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AutoShape 25">
              <a:extLst>
                <a:ext uri="{FF2B5EF4-FFF2-40B4-BE49-F238E27FC236}">
                  <a16:creationId xmlns:a16="http://schemas.microsoft.com/office/drawing/2014/main" id="{862E122D-EED4-D2CD-AC77-9EB0CD665EAE}"/>
                </a:ext>
              </a:extLst>
            </p:cNvPr>
            <p:cNvCxnSpPr>
              <a:cxnSpLocks noChangeShapeType="1"/>
              <a:stCxn id="3" idx="1"/>
              <a:endCxn id="2" idx="1"/>
            </p:cNvCxnSpPr>
            <p:nvPr/>
          </p:nvCxnSpPr>
          <p:spPr bwMode="auto">
            <a:xfrm rot="10800000">
              <a:off x="1213046" y="1547959"/>
              <a:ext cx="156969" cy="634803"/>
            </a:xfrm>
            <a:prstGeom prst="bentConnector3">
              <a:avLst>
                <a:gd name="adj1" fmla="val 245634"/>
              </a:avLst>
            </a:prstGeom>
            <a:noFill/>
            <a:ln w="38100">
              <a:solidFill>
                <a:schemeClr val="tx1">
                  <a:lumMod val="75000"/>
                </a:schemeClr>
              </a:solidFill>
              <a:miter lim="800000"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18B707CC-7BDC-043B-15D1-53F77F13EEB1}"/>
                </a:ext>
              </a:extLst>
            </p:cNvPr>
            <p:cNvCxnSpPr>
              <a:stCxn id="3" idx="2"/>
              <a:endCxn id="4" idx="0"/>
            </p:cNvCxnSpPr>
            <p:nvPr/>
          </p:nvCxnSpPr>
          <p:spPr>
            <a:xfrm>
              <a:off x="2115839" y="2443905"/>
              <a:ext cx="0" cy="221438"/>
            </a:xfrm>
            <a:prstGeom prst="line">
              <a:avLst/>
            </a:prstGeom>
            <a:noFill/>
            <a:ln w="38100">
              <a:solidFill>
                <a:schemeClr val="tx1">
                  <a:lumMod val="75000"/>
                </a:schemeClr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Conector recto 11">
              <a:extLst>
                <a:ext uri="{FF2B5EF4-FFF2-40B4-BE49-F238E27FC236}">
                  <a16:creationId xmlns:a16="http://schemas.microsoft.com/office/drawing/2014/main" id="{881BBCEE-C40A-F805-CD19-7BC9EA1475BB}"/>
                </a:ext>
              </a:extLst>
            </p:cNvPr>
            <p:cNvCxnSpPr>
              <a:stCxn id="4" idx="2"/>
              <a:endCxn id="5" idx="0"/>
            </p:cNvCxnSpPr>
            <p:nvPr/>
          </p:nvCxnSpPr>
          <p:spPr>
            <a:xfrm flipH="1">
              <a:off x="2113214" y="3097143"/>
              <a:ext cx="2625" cy="185446"/>
            </a:xfrm>
            <a:prstGeom prst="line">
              <a:avLst/>
            </a:prstGeom>
            <a:noFill/>
            <a:ln w="38100">
              <a:solidFill>
                <a:schemeClr val="tx1">
                  <a:lumMod val="75000"/>
                </a:schemeClr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89B56EBA-2FAB-F3BD-87D9-B9CF124D7D07}"/>
                </a:ext>
              </a:extLst>
            </p:cNvPr>
            <p:cNvSpPr txBox="1"/>
            <p:nvPr/>
          </p:nvSpPr>
          <p:spPr>
            <a:xfrm>
              <a:off x="252938" y="753404"/>
              <a:ext cx="216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200" b="1" dirty="0">
                  <a:latin typeface="+mn-lt"/>
                </a:rPr>
                <a:t>Ejemplo: planificación y ejecución de un proyecto</a:t>
              </a:r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794A94E0-D1F8-2B30-853E-E20BDB11A820}"/>
              </a:ext>
            </a:extLst>
          </p:cNvPr>
          <p:cNvGrpSpPr/>
          <p:nvPr/>
        </p:nvGrpSpPr>
        <p:grpSpPr>
          <a:xfrm>
            <a:off x="3694538" y="219350"/>
            <a:ext cx="6086446" cy="4041136"/>
            <a:chOff x="3707271" y="99570"/>
            <a:chExt cx="6086446" cy="4041136"/>
          </a:xfrm>
        </p:grpSpPr>
        <p:grpSp>
          <p:nvGrpSpPr>
            <p:cNvPr id="73" name="Grupo 72">
              <a:extLst>
                <a:ext uri="{FF2B5EF4-FFF2-40B4-BE49-F238E27FC236}">
                  <a16:creationId xmlns:a16="http://schemas.microsoft.com/office/drawing/2014/main" id="{59FACDE1-66E1-366F-5C7E-A1CE6595D17F}"/>
                </a:ext>
              </a:extLst>
            </p:cNvPr>
            <p:cNvGrpSpPr/>
            <p:nvPr/>
          </p:nvGrpSpPr>
          <p:grpSpPr>
            <a:xfrm>
              <a:off x="3707271" y="99570"/>
              <a:ext cx="5648772" cy="4041136"/>
              <a:chOff x="1579840" y="639106"/>
              <a:chExt cx="5648772" cy="4041136"/>
            </a:xfrm>
          </p:grpSpPr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23650A8F-B06B-C00E-4689-211A43ABA7EE}"/>
                  </a:ext>
                </a:extLst>
              </p:cNvPr>
              <p:cNvSpPr txBox="1"/>
              <p:nvPr/>
            </p:nvSpPr>
            <p:spPr>
              <a:xfrm>
                <a:off x="1579840" y="639106"/>
                <a:ext cx="19077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Y" sz="1200" b="1" dirty="0">
                    <a:solidFill>
                      <a:srgbClr val="7030A0"/>
                    </a:solidFill>
                    <a:latin typeface="+mn-lt"/>
                  </a:rPr>
                  <a:t>Ejemplo: </a:t>
                </a:r>
              </a:p>
              <a:p>
                <a:r>
                  <a:rPr lang="es-UY" sz="1200" b="1" dirty="0">
                    <a:solidFill>
                      <a:srgbClr val="7030A0"/>
                    </a:solidFill>
                    <a:latin typeface="+mn-lt"/>
                  </a:rPr>
                  <a:t>planificación y desarrollo de un entregable</a:t>
                </a:r>
              </a:p>
            </p:txBody>
          </p:sp>
          <p:sp>
            <p:nvSpPr>
              <p:cNvPr id="20" name="Rectangle 4">
                <a:extLst>
                  <a:ext uri="{FF2B5EF4-FFF2-40B4-BE49-F238E27FC236}">
                    <a16:creationId xmlns:a16="http://schemas.microsoft.com/office/drawing/2014/main" id="{C7B99100-73C3-F8BD-5D29-767F2D4175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1322" y="770589"/>
                <a:ext cx="1013575" cy="63341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 algn="ctr"/>
                <a:r>
                  <a:rPr lang="es-UY" altLang="en-US" sz="1000" dirty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Definir y planificar el producto</a:t>
                </a:r>
              </a:p>
            </p:txBody>
          </p:sp>
          <p:sp>
            <p:nvSpPr>
              <p:cNvPr id="22" name="Rectangle 5">
                <a:extLst>
                  <a:ext uri="{FF2B5EF4-FFF2-40B4-BE49-F238E27FC236}">
                    <a16:creationId xmlns:a16="http://schemas.microsoft.com/office/drawing/2014/main" id="{803F3D40-9CC3-0E1C-464F-82EFC488C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8518" y="1497667"/>
                <a:ext cx="1162059" cy="5222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 algn="ctr"/>
                <a:r>
                  <a:rPr lang="es-UY" altLang="en-US" sz="1000" dirty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Diseño del producto</a:t>
                </a:r>
              </a:p>
            </p:txBody>
          </p:sp>
          <p:sp>
            <p:nvSpPr>
              <p:cNvPr id="23" name="Rectangle 6">
                <a:extLst>
                  <a:ext uri="{FF2B5EF4-FFF2-40B4-BE49-F238E27FC236}">
                    <a16:creationId xmlns:a16="http://schemas.microsoft.com/office/drawing/2014/main" id="{375393D1-CC12-C5FA-54CB-7E27AD170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8109" y="2114702"/>
                <a:ext cx="1162059" cy="43180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 algn="ctr"/>
                <a:r>
                  <a:rPr lang="es-UY" altLang="en-US" sz="1000" dirty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Desarrollo del entregable</a:t>
                </a:r>
              </a:p>
            </p:txBody>
          </p:sp>
          <p:sp>
            <p:nvSpPr>
              <p:cNvPr id="24" name="Rectangle 7">
                <a:extLst>
                  <a:ext uri="{FF2B5EF4-FFF2-40B4-BE49-F238E27FC236}">
                    <a16:creationId xmlns:a16="http://schemas.microsoft.com/office/drawing/2014/main" id="{7A15AEE7-861B-5E2C-86B4-E48E1C5C5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9547" y="2691700"/>
                <a:ext cx="1162059" cy="5222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 algn="ctr"/>
                <a:r>
                  <a:rPr lang="es-UY" altLang="en-US" sz="1000" dirty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Prototipos - pruebas de calidad</a:t>
                </a:r>
              </a:p>
            </p:txBody>
          </p:sp>
          <p:sp>
            <p:nvSpPr>
              <p:cNvPr id="25" name="Rectangle 8">
                <a:extLst>
                  <a:ext uri="{FF2B5EF4-FFF2-40B4-BE49-F238E27FC236}">
                    <a16:creationId xmlns:a16="http://schemas.microsoft.com/office/drawing/2014/main" id="{FA05C5F9-5633-DA86-C02A-DFC5F3768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9138" y="3339400"/>
                <a:ext cx="1181511" cy="69854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 algn="ctr"/>
                <a:r>
                  <a:rPr lang="es-UY" altLang="en-US" sz="1000" dirty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Entrega de productos intermedios</a:t>
                </a:r>
              </a:p>
            </p:txBody>
          </p: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id="{1D658898-5C01-CD1F-D07E-A6607CF87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3896" y="4136940"/>
                <a:ext cx="1292626" cy="543302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/>
              <a:lstStyle/>
              <a:p>
                <a:pPr algn="ctr"/>
                <a:r>
                  <a:rPr lang="es-UY" altLang="en-US" sz="1000" dirty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Fin del producto y pase a producción</a:t>
                </a:r>
              </a:p>
            </p:txBody>
          </p:sp>
          <p:cxnSp>
            <p:nvCxnSpPr>
              <p:cNvPr id="27" name="AutoShape 14">
                <a:extLst>
                  <a:ext uri="{FF2B5EF4-FFF2-40B4-BE49-F238E27FC236}">
                    <a16:creationId xmlns:a16="http://schemas.microsoft.com/office/drawing/2014/main" id="{8D431CD8-9BC0-C538-474A-9002D418C317}"/>
                  </a:ext>
                </a:extLst>
              </p:cNvPr>
              <p:cNvCxnSpPr>
                <a:cxnSpLocks noChangeShapeType="1"/>
                <a:stCxn id="23" idx="3"/>
                <a:endCxn id="24" idx="3"/>
              </p:cNvCxnSpPr>
              <p:nvPr/>
            </p:nvCxnSpPr>
            <p:spPr bwMode="auto">
              <a:xfrm>
                <a:off x="5400168" y="2330602"/>
                <a:ext cx="321438" cy="622242"/>
              </a:xfrm>
              <a:prstGeom prst="bentConnector3">
                <a:avLst>
                  <a:gd name="adj1" fmla="val 171118"/>
                </a:avLst>
              </a:prstGeom>
              <a:noFill/>
              <a:ln w="38100">
                <a:solidFill>
                  <a:schemeClr val="accent5">
                    <a:lumMod val="20000"/>
                    <a:lumOff val="80000"/>
                  </a:schemeClr>
                </a:solidFill>
                <a:prstDash val="sysDash"/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AutoShape 16">
                <a:extLst>
                  <a:ext uri="{FF2B5EF4-FFF2-40B4-BE49-F238E27FC236}">
                    <a16:creationId xmlns:a16="http://schemas.microsoft.com/office/drawing/2014/main" id="{8B97E4DB-C7F0-06B9-4CFE-151893B8C736}"/>
                  </a:ext>
                </a:extLst>
              </p:cNvPr>
              <p:cNvCxnSpPr>
                <a:cxnSpLocks noChangeShapeType="1"/>
                <a:stCxn id="24" idx="3"/>
                <a:endCxn id="25" idx="3"/>
              </p:cNvCxnSpPr>
              <p:nvPr/>
            </p:nvCxnSpPr>
            <p:spPr bwMode="auto">
              <a:xfrm>
                <a:off x="5721606" y="2952844"/>
                <a:ext cx="279043" cy="735826"/>
              </a:xfrm>
              <a:prstGeom prst="bentConnector3">
                <a:avLst>
                  <a:gd name="adj1" fmla="val 181923"/>
                </a:avLst>
              </a:prstGeom>
              <a:noFill/>
              <a:ln w="38100">
                <a:solidFill>
                  <a:schemeClr val="accent5">
                    <a:lumMod val="20000"/>
                    <a:lumOff val="80000"/>
                  </a:schemeClr>
                </a:solidFill>
                <a:prstDash val="sysDash"/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" name="AutoShape 20">
                <a:extLst>
                  <a:ext uri="{FF2B5EF4-FFF2-40B4-BE49-F238E27FC236}">
                    <a16:creationId xmlns:a16="http://schemas.microsoft.com/office/drawing/2014/main" id="{CC587EFA-06D5-47E9-B3A4-CBAABA6A9936}"/>
                  </a:ext>
                </a:extLst>
              </p:cNvPr>
              <p:cNvCxnSpPr>
                <a:cxnSpLocks noChangeShapeType="1"/>
                <a:stCxn id="26" idx="1"/>
                <a:endCxn id="25" idx="1"/>
              </p:cNvCxnSpPr>
              <p:nvPr/>
            </p:nvCxnSpPr>
            <p:spPr bwMode="auto">
              <a:xfrm rot="10800000">
                <a:off x="4819138" y="3688671"/>
                <a:ext cx="204758" cy="719921"/>
              </a:xfrm>
              <a:prstGeom prst="bentConnector3">
                <a:avLst>
                  <a:gd name="adj1" fmla="val 211644"/>
                </a:avLst>
              </a:prstGeom>
              <a:noFill/>
              <a:ln w="38100">
                <a:solidFill>
                  <a:schemeClr val="accent5">
                    <a:lumMod val="60000"/>
                    <a:lumOff val="40000"/>
                  </a:schemeClr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" name="AutoShape 21">
                <a:extLst>
                  <a:ext uri="{FF2B5EF4-FFF2-40B4-BE49-F238E27FC236}">
                    <a16:creationId xmlns:a16="http://schemas.microsoft.com/office/drawing/2014/main" id="{0FC1FFFC-D3D0-9302-F032-A8BEB6C336B8}"/>
                  </a:ext>
                </a:extLst>
              </p:cNvPr>
              <p:cNvCxnSpPr>
                <a:cxnSpLocks noChangeShapeType="1"/>
                <a:stCxn id="25" idx="1"/>
                <a:endCxn id="24" idx="1"/>
              </p:cNvCxnSpPr>
              <p:nvPr/>
            </p:nvCxnSpPr>
            <p:spPr bwMode="auto">
              <a:xfrm rot="10800000">
                <a:off x="4559548" y="2952844"/>
                <a:ext cx="259591" cy="735826"/>
              </a:xfrm>
              <a:prstGeom prst="bentConnector3">
                <a:avLst>
                  <a:gd name="adj1" fmla="val 188062"/>
                </a:avLst>
              </a:prstGeom>
              <a:noFill/>
              <a:ln w="38100">
                <a:solidFill>
                  <a:schemeClr val="accent5">
                    <a:lumMod val="60000"/>
                    <a:lumOff val="40000"/>
                  </a:schemeClr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" name="AutoShape 23">
                <a:extLst>
                  <a:ext uri="{FF2B5EF4-FFF2-40B4-BE49-F238E27FC236}">
                    <a16:creationId xmlns:a16="http://schemas.microsoft.com/office/drawing/2014/main" id="{A8E2DFAE-E21C-2F04-5322-0F555641227E}"/>
                  </a:ext>
                </a:extLst>
              </p:cNvPr>
              <p:cNvCxnSpPr>
                <a:cxnSpLocks noChangeShapeType="1"/>
                <a:stCxn id="24" idx="1"/>
                <a:endCxn id="23" idx="1"/>
              </p:cNvCxnSpPr>
              <p:nvPr/>
            </p:nvCxnSpPr>
            <p:spPr bwMode="auto">
              <a:xfrm rot="10800000">
                <a:off x="4238109" y="2330602"/>
                <a:ext cx="321438" cy="622242"/>
              </a:xfrm>
              <a:prstGeom prst="bentConnector3">
                <a:avLst>
                  <a:gd name="adj1" fmla="val 171118"/>
                </a:avLst>
              </a:prstGeom>
              <a:noFill/>
              <a:ln w="38100">
                <a:solidFill>
                  <a:schemeClr val="accent5">
                    <a:lumMod val="60000"/>
                    <a:lumOff val="40000"/>
                  </a:schemeClr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" name="AutoShape 24">
                <a:extLst>
                  <a:ext uri="{FF2B5EF4-FFF2-40B4-BE49-F238E27FC236}">
                    <a16:creationId xmlns:a16="http://schemas.microsoft.com/office/drawing/2014/main" id="{0B2DD14A-1DD7-7B4E-4ECD-C7BFE6AA9400}"/>
                  </a:ext>
                </a:extLst>
              </p:cNvPr>
              <p:cNvCxnSpPr>
                <a:cxnSpLocks noChangeShapeType="1"/>
                <a:stCxn id="23" idx="1"/>
                <a:endCxn id="22" idx="1"/>
              </p:cNvCxnSpPr>
              <p:nvPr/>
            </p:nvCxnSpPr>
            <p:spPr bwMode="auto">
              <a:xfrm rot="10800000">
                <a:off x="3978519" y="1758812"/>
                <a:ext cx="259591" cy="571791"/>
              </a:xfrm>
              <a:prstGeom prst="bentConnector3">
                <a:avLst>
                  <a:gd name="adj1" fmla="val 188062"/>
                </a:avLst>
              </a:prstGeom>
              <a:noFill/>
              <a:ln w="38100">
                <a:solidFill>
                  <a:schemeClr val="accent5">
                    <a:lumMod val="60000"/>
                    <a:lumOff val="40000"/>
                  </a:schemeClr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AutoShape 25">
                <a:extLst>
                  <a:ext uri="{FF2B5EF4-FFF2-40B4-BE49-F238E27FC236}">
                    <a16:creationId xmlns:a16="http://schemas.microsoft.com/office/drawing/2014/main" id="{A7AF90C8-FFCA-6156-C794-BC2ADBC9856B}"/>
                  </a:ext>
                </a:extLst>
              </p:cNvPr>
              <p:cNvCxnSpPr>
                <a:cxnSpLocks noChangeShapeType="1"/>
                <a:stCxn id="22" idx="1"/>
                <a:endCxn id="20" idx="1"/>
              </p:cNvCxnSpPr>
              <p:nvPr/>
            </p:nvCxnSpPr>
            <p:spPr bwMode="auto">
              <a:xfrm rot="10800000">
                <a:off x="3731322" y="1087295"/>
                <a:ext cx="247196" cy="671516"/>
              </a:xfrm>
              <a:prstGeom prst="bentConnector3">
                <a:avLst>
                  <a:gd name="adj1" fmla="val 192477"/>
                </a:avLst>
              </a:prstGeom>
              <a:noFill/>
              <a:ln w="38100">
                <a:solidFill>
                  <a:schemeClr val="accent5">
                    <a:lumMod val="60000"/>
                    <a:lumOff val="40000"/>
                  </a:schemeClr>
                </a:solidFill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7" name="CuadroTexto 66">
                <a:extLst>
                  <a:ext uri="{FF2B5EF4-FFF2-40B4-BE49-F238E27FC236}">
                    <a16:creationId xmlns:a16="http://schemas.microsoft.com/office/drawing/2014/main" id="{D850E024-469D-CEF8-A78B-7A3D03DE2F4B}"/>
                  </a:ext>
                </a:extLst>
              </p:cNvPr>
              <p:cNvSpPr txBox="1"/>
              <p:nvPr/>
            </p:nvSpPr>
            <p:spPr>
              <a:xfrm>
                <a:off x="5755319" y="1712754"/>
                <a:ext cx="147329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UY" sz="1000" dirty="0"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Ajustes</a:t>
                </a:r>
              </a:p>
            </p:txBody>
          </p:sp>
          <p:cxnSp>
            <p:nvCxnSpPr>
              <p:cNvPr id="68" name="AutoShape 14">
                <a:extLst>
                  <a:ext uri="{FF2B5EF4-FFF2-40B4-BE49-F238E27FC236}">
                    <a16:creationId xmlns:a16="http://schemas.microsoft.com/office/drawing/2014/main" id="{EF7B6FAB-F991-ED6A-2E8D-0EF14EF00F2B}"/>
                  </a:ext>
                </a:extLst>
              </p:cNvPr>
              <p:cNvCxnSpPr>
                <a:cxnSpLocks noChangeShapeType="1"/>
                <a:stCxn id="22" idx="3"/>
                <a:endCxn id="23" idx="3"/>
              </p:cNvCxnSpPr>
              <p:nvPr/>
            </p:nvCxnSpPr>
            <p:spPr bwMode="auto">
              <a:xfrm>
                <a:off x="5140577" y="1758811"/>
                <a:ext cx="259591" cy="571791"/>
              </a:xfrm>
              <a:prstGeom prst="bentConnector3">
                <a:avLst>
                  <a:gd name="adj1" fmla="val 188062"/>
                </a:avLst>
              </a:prstGeom>
              <a:noFill/>
              <a:ln w="38100">
                <a:solidFill>
                  <a:schemeClr val="accent5">
                    <a:lumMod val="20000"/>
                    <a:lumOff val="80000"/>
                  </a:schemeClr>
                </a:solidFill>
                <a:prstDash val="sysDash"/>
                <a:miter lim="800000"/>
                <a:headEnd type="triangl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9" name="CuadroTexto 68">
              <a:extLst>
                <a:ext uri="{FF2B5EF4-FFF2-40B4-BE49-F238E27FC236}">
                  <a16:creationId xmlns:a16="http://schemas.microsoft.com/office/drawing/2014/main" id="{42823918-4514-4225-BE63-6D6582C80716}"/>
                </a:ext>
              </a:extLst>
            </p:cNvPr>
            <p:cNvSpPr txBox="1"/>
            <p:nvPr/>
          </p:nvSpPr>
          <p:spPr>
            <a:xfrm>
              <a:off x="8128080" y="1701305"/>
              <a:ext cx="14732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Ajustes</a:t>
              </a:r>
            </a:p>
          </p:txBody>
        </p:sp>
        <p:sp>
          <p:nvSpPr>
            <p:cNvPr id="70" name="CuadroTexto 69">
              <a:extLst>
                <a:ext uri="{FF2B5EF4-FFF2-40B4-BE49-F238E27FC236}">
                  <a16:creationId xmlns:a16="http://schemas.microsoft.com/office/drawing/2014/main" id="{690004BB-3FC0-8790-442A-1E0B78D5F576}"/>
                </a:ext>
              </a:extLst>
            </p:cNvPr>
            <p:cNvSpPr txBox="1"/>
            <p:nvPr/>
          </p:nvSpPr>
          <p:spPr>
            <a:xfrm>
              <a:off x="8320424" y="2419620"/>
              <a:ext cx="14732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UY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Ajustes</a:t>
              </a:r>
            </a:p>
          </p:txBody>
        </p:sp>
      </p:grpSp>
      <p:sp>
        <p:nvSpPr>
          <p:cNvPr id="71" name="CuadroTexto 70">
            <a:extLst>
              <a:ext uri="{FF2B5EF4-FFF2-40B4-BE49-F238E27FC236}">
                <a16:creationId xmlns:a16="http://schemas.microsoft.com/office/drawing/2014/main" id="{5A90ED9A-FDC6-BB45-DC73-5FC6BAB00189}"/>
              </a:ext>
            </a:extLst>
          </p:cNvPr>
          <p:cNvSpPr txBox="1"/>
          <p:nvPr/>
        </p:nvSpPr>
        <p:spPr>
          <a:xfrm>
            <a:off x="122968" y="616996"/>
            <a:ext cx="21409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El enfoque predictivo aplica tanto a la planificación y ejecución de un proyecto, como a la planificación y desarrollo de un entregable.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EF255057-3D87-5CC6-2076-7747AA1F5D99}"/>
              </a:ext>
            </a:extLst>
          </p:cNvPr>
          <p:cNvSpPr txBox="1"/>
          <p:nvPr/>
        </p:nvSpPr>
        <p:spPr>
          <a:xfrm>
            <a:off x="786269" y="2525297"/>
            <a:ext cx="2140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Como cada fase se realiza a continuación de la anterior, se conoce este enfoque como </a:t>
            </a:r>
            <a:r>
              <a:rPr lang="es-UY" sz="1200" b="1" i="1" dirty="0" err="1">
                <a:latin typeface="+mn-lt"/>
              </a:rPr>
              <a:t>Waterfall</a:t>
            </a:r>
            <a:r>
              <a:rPr lang="es-UY" sz="1200" dirty="0">
                <a:latin typeface="+mn-lt"/>
              </a:rPr>
              <a:t> (cascada).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1B42DB82-8E6C-D1A9-80C4-65457EA11C81}"/>
              </a:ext>
            </a:extLst>
          </p:cNvPr>
          <p:cNvSpPr txBox="1"/>
          <p:nvPr/>
        </p:nvSpPr>
        <p:spPr>
          <a:xfrm>
            <a:off x="1388670" y="3457747"/>
            <a:ext cx="20551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Durante las pruebas de una fase se pueden detectar errores que obliga a volver a la fase anterior.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E2A8B41E-A667-E58A-3D5D-85F87027C201}"/>
              </a:ext>
            </a:extLst>
          </p:cNvPr>
          <p:cNvSpPr txBox="1"/>
          <p:nvPr/>
        </p:nvSpPr>
        <p:spPr>
          <a:xfrm>
            <a:off x="322864" y="1694300"/>
            <a:ext cx="2140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Todo el trabajo se planifica en grupos de actividades que también son conocidas como </a:t>
            </a:r>
            <a:r>
              <a:rPr lang="es-UY" sz="1200" b="1" i="1" dirty="0">
                <a:latin typeface="+mn-lt"/>
              </a:rPr>
              <a:t>fases o etapas</a:t>
            </a:r>
          </a:p>
        </p:txBody>
      </p:sp>
    </p:spTree>
    <p:extLst>
      <p:ext uri="{BB962C8B-B14F-4D97-AF65-F5344CB8AC3E}">
        <p14:creationId xmlns:p14="http://schemas.microsoft.com/office/powerpoint/2010/main" val="22124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4" grpId="0"/>
      <p:bldP spid="75" grpId="0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885FB552-D82C-3F91-F7F4-89FC388AFF84}"/>
              </a:ext>
            </a:extLst>
          </p:cNvPr>
          <p:cNvSpPr txBox="1"/>
          <p:nvPr/>
        </p:nvSpPr>
        <p:spPr>
          <a:xfrm>
            <a:off x="4067945" y="2161800"/>
            <a:ext cx="4924042" cy="28469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2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Ejemplos proyectos y productos con enfoque predictivos: 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Realizar</a:t>
            </a: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un conjunto de cambios ya definidos en una oficina.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UY" sz="1200" baseline="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Planificar</a:t>
            </a:r>
            <a:r>
              <a:rPr lang="es-UY" sz="12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 y ejecutar una mudanza de una oficina a otra.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UY" sz="12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Mejorar tres funcionalidades del software de gestión de compras, bien definidas desde el principio.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Organizar un congreso a fin de año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UY" sz="1200" noProof="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Construir una obra civil, a partir de planos y especificaciones ya aprobadas.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Diseñar y producir dos piezas audiovisuales con los guiones y formato ya aprobados a partir de maquetas</a:t>
            </a:r>
          </a:p>
          <a:p>
            <a:pPr marL="285750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UY" sz="12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Preparar y dictar un curso de duración un mes, sobre una metodología NNN para funcionarios de un organismo.</a:t>
            </a:r>
            <a:endParaRPr kumimoji="0" lang="es-UY" sz="12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E50B6FC-0FB1-B566-95FD-D10248FB6B19}"/>
              </a:ext>
            </a:extLst>
          </p:cNvPr>
          <p:cNvSpPr txBox="1"/>
          <p:nvPr/>
        </p:nvSpPr>
        <p:spPr>
          <a:xfrm>
            <a:off x="179512" y="588843"/>
            <a:ext cx="6598087" cy="15546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sz="1200" dirty="0">
                <a:latin typeface="+mn-lt"/>
              </a:rPr>
              <a:t>Algunas herramientas usadas para la gestión de proyectos predictivos son: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UY" sz="1200" b="1" dirty="0">
                <a:latin typeface="+mn-lt"/>
              </a:rPr>
              <a:t>Cronograma de alto nivel</a:t>
            </a:r>
            <a:r>
              <a:rPr lang="es-UY" sz="1200" dirty="0">
                <a:latin typeface="+mn-lt"/>
              </a:rPr>
              <a:t>, con fechas de finalización de entregables principales (hitos) y dependencias entre los entregables. Gráficamente se representa con un </a:t>
            </a:r>
            <a:r>
              <a:rPr lang="es-UY" sz="1200" i="1" dirty="0">
                <a:latin typeface="+mn-lt"/>
              </a:rPr>
              <a:t>diagrama de Gantt</a:t>
            </a:r>
            <a:r>
              <a:rPr lang="es-UY" sz="1200" dirty="0">
                <a:latin typeface="+mn-lt"/>
              </a:rPr>
              <a:t>. 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s-UY" sz="1200" b="1" dirty="0">
                <a:latin typeface="+mn-lt"/>
              </a:rPr>
              <a:t>Planes de gestión </a:t>
            </a:r>
            <a:r>
              <a:rPr lang="es-UY" sz="1200" dirty="0">
                <a:latin typeface="+mn-lt"/>
              </a:rPr>
              <a:t>de riesgos, de comunicaciones, seguimiento de incidentes, registro de lecciones aprendidas, entre otros.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0FB038C-3430-116F-D215-A7932A119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23" y="2413268"/>
            <a:ext cx="3666733" cy="2052418"/>
          </a:xfrm>
          <a:prstGeom prst="rect">
            <a:avLst/>
          </a:prstGeom>
        </p:spPr>
      </p:pic>
      <p:sp>
        <p:nvSpPr>
          <p:cNvPr id="10" name="Título 3">
            <a:extLst>
              <a:ext uri="{FF2B5EF4-FFF2-40B4-BE49-F238E27FC236}">
                <a16:creationId xmlns:a16="http://schemas.microsoft.com/office/drawing/2014/main" id="{ED6C4A61-B57A-8685-1670-EE9FCF15F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Enfoque predictivo</a:t>
            </a:r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EF6BEFD1-73E2-7A8B-C454-8A60697865B3}"/>
              </a:ext>
            </a:extLst>
          </p:cNvPr>
          <p:cNvSpPr/>
          <p:nvPr/>
        </p:nvSpPr>
        <p:spPr>
          <a:xfrm>
            <a:off x="7092280" y="162417"/>
            <a:ext cx="1899706" cy="1761261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51567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6" grpId="0" uiExpand="1" build="p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5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Enfoque adaptativo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A234EB6-60C1-5FAC-E7C8-131C09BFCC07}"/>
              </a:ext>
            </a:extLst>
          </p:cNvPr>
          <p:cNvSpPr txBox="1"/>
          <p:nvPr/>
        </p:nvSpPr>
        <p:spPr>
          <a:xfrm>
            <a:off x="323528" y="645594"/>
            <a:ext cx="8640960" cy="843244"/>
          </a:xfrm>
          <a:prstGeom prst="rect">
            <a:avLst/>
          </a:prstGeom>
          <a:solidFill>
            <a:srgbClr val="CEFED3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 </a:t>
            </a:r>
            <a:r>
              <a:rPr kumimoji="0" lang="es-ES" sz="1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enfoque de </a:t>
            </a:r>
            <a:r>
              <a:rPr lang="es-ES" sz="1400" b="1" i="1" dirty="0">
                <a:solidFill>
                  <a:srgbClr val="0070C0"/>
                </a:solidFill>
                <a:latin typeface="+mn-lt"/>
                <a:cs typeface="+mn-cs"/>
              </a:rPr>
              <a:t>dirección </a:t>
            </a:r>
            <a:r>
              <a:rPr kumimoji="0" lang="es-ES" sz="14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adaptativo</a:t>
            </a:r>
            <a:r>
              <a:rPr kumimoji="0" lang="es-ES" sz="14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 una forma de dividir un proyecto general en proyectos más acotados que también podemos llamar </a:t>
            </a:r>
            <a:r>
              <a:rPr kumimoji="0" lang="es-ES" sz="14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fases</a:t>
            </a:r>
            <a:r>
              <a:rPr kumimoji="0" lang="es-ES" sz="14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realizando en </a:t>
            </a:r>
            <a:r>
              <a:rPr lang="es-ES" sz="1400" dirty="0">
                <a:solidFill>
                  <a:srgbClr val="002060"/>
                </a:solidFill>
                <a:latin typeface="+mn-lt"/>
                <a:cs typeface="+mn-cs"/>
              </a:rPr>
              <a:t>cada una, un </a:t>
            </a:r>
            <a:r>
              <a:rPr kumimoji="0" lang="es-ES" sz="140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conjunto acotado de entregables o una mejora incremental de un mismo entregable.</a:t>
            </a:r>
          </a:p>
        </p:txBody>
      </p:sp>
      <p:sp>
        <p:nvSpPr>
          <p:cNvPr id="5" name="AutoShape 6">
            <a:extLst>
              <a:ext uri="{FF2B5EF4-FFF2-40B4-BE49-F238E27FC236}">
                <a16:creationId xmlns:a16="http://schemas.microsoft.com/office/drawing/2014/main" id="{CE64EFE1-513A-5145-6924-EBDA5675C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0433" y="1722830"/>
            <a:ext cx="1390282" cy="679050"/>
          </a:xfrm>
          <a:prstGeom prst="chevron">
            <a:avLst>
              <a:gd name="adj" fmla="val 45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altLang="es-UY" sz="1200">
              <a:solidFill>
                <a:schemeClr val="lt1"/>
              </a:solidFill>
            </a:endParaRPr>
          </a:p>
        </p:txBody>
      </p:sp>
      <p:sp>
        <p:nvSpPr>
          <p:cNvPr id="6" name="Text Box 10">
            <a:extLst>
              <a:ext uri="{FF2B5EF4-FFF2-40B4-BE49-F238E27FC236}">
                <a16:creationId xmlns:a16="http://schemas.microsoft.com/office/drawing/2014/main" id="{4A2BACAB-F2CD-930F-B871-3107E0E61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090" y="1896195"/>
            <a:ext cx="170041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" altLang="es-UY" sz="1200" dirty="0">
                <a:solidFill>
                  <a:schemeClr val="bg1"/>
                </a:solidFill>
                <a:latin typeface="+mn-lt"/>
              </a:rPr>
              <a:t>Fase 1</a:t>
            </a:r>
          </a:p>
        </p:txBody>
      </p:sp>
      <p:sp>
        <p:nvSpPr>
          <p:cNvPr id="7" name="Flecha: pentágono 6">
            <a:extLst>
              <a:ext uri="{FF2B5EF4-FFF2-40B4-BE49-F238E27FC236}">
                <a16:creationId xmlns:a16="http://schemas.microsoft.com/office/drawing/2014/main" id="{B36F20BF-419E-BFA0-622C-E358B17E6F65}"/>
              </a:ext>
            </a:extLst>
          </p:cNvPr>
          <p:cNvSpPr/>
          <p:nvPr/>
        </p:nvSpPr>
        <p:spPr>
          <a:xfrm>
            <a:off x="414668" y="1725004"/>
            <a:ext cx="1245216" cy="67687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sz="1200"/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C2EA410C-B7CD-49FB-83C4-F93A62D2D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1787721"/>
            <a:ext cx="119375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" altLang="es-UY" sz="1200" dirty="0">
                <a:solidFill>
                  <a:schemeClr val="bg1"/>
                </a:solidFill>
                <a:latin typeface="+mn-lt"/>
              </a:rPr>
              <a:t>Análisis conceptual (Fase 0)</a:t>
            </a:r>
          </a:p>
        </p:txBody>
      </p:sp>
      <p:sp>
        <p:nvSpPr>
          <p:cNvPr id="11" name="AutoShape 6">
            <a:extLst>
              <a:ext uri="{FF2B5EF4-FFF2-40B4-BE49-F238E27FC236}">
                <a16:creationId xmlns:a16="http://schemas.microsoft.com/office/drawing/2014/main" id="{8F46BA00-AAB9-411B-E231-193C338239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4764" y="1695169"/>
            <a:ext cx="1439299" cy="679050"/>
          </a:xfrm>
          <a:prstGeom prst="chevron">
            <a:avLst>
              <a:gd name="adj" fmla="val 45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altLang="es-UY" sz="1200">
              <a:solidFill>
                <a:schemeClr val="lt1"/>
              </a:solidFill>
            </a:endParaRPr>
          </a:p>
        </p:txBody>
      </p:sp>
      <p:sp>
        <p:nvSpPr>
          <p:cNvPr id="12" name="AutoShape 6">
            <a:extLst>
              <a:ext uri="{FF2B5EF4-FFF2-40B4-BE49-F238E27FC236}">
                <a16:creationId xmlns:a16="http://schemas.microsoft.com/office/drawing/2014/main" id="{A0E031B5-8056-E48C-6381-1D9BA03F6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7875" y="1711529"/>
            <a:ext cx="1245216" cy="679050"/>
          </a:xfrm>
          <a:prstGeom prst="chevron">
            <a:avLst>
              <a:gd name="adj" fmla="val 45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altLang="es-UY" sz="1200">
              <a:solidFill>
                <a:schemeClr val="lt1"/>
              </a:solidFill>
            </a:endParaRPr>
          </a:p>
        </p:txBody>
      </p:sp>
      <p:sp>
        <p:nvSpPr>
          <p:cNvPr id="13" name="Text Box 10">
            <a:extLst>
              <a:ext uri="{FF2B5EF4-FFF2-40B4-BE49-F238E27FC236}">
                <a16:creationId xmlns:a16="http://schemas.microsoft.com/office/drawing/2014/main" id="{9730D13A-958A-3113-1C5F-F26E46572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0370" y="1912554"/>
            <a:ext cx="139028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" altLang="es-UY" sz="1200" dirty="0">
                <a:solidFill>
                  <a:schemeClr val="bg1"/>
                </a:solidFill>
                <a:latin typeface="+mn-lt"/>
              </a:rPr>
              <a:t>Fase 2</a:t>
            </a: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E0611E1C-08D1-FB30-239D-E3B3F5116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9561" y="1912553"/>
            <a:ext cx="170041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" altLang="es-UY" sz="1200" dirty="0">
                <a:solidFill>
                  <a:schemeClr val="bg1"/>
                </a:solidFill>
                <a:latin typeface="+mn-lt"/>
              </a:rPr>
              <a:t>Finalización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4B54CD8-9AC1-309D-6889-86510BF74C45}"/>
              </a:ext>
            </a:extLst>
          </p:cNvPr>
          <p:cNvSpPr txBox="1"/>
          <p:nvPr/>
        </p:nvSpPr>
        <p:spPr>
          <a:xfrm>
            <a:off x="449622" y="2593675"/>
            <a:ext cx="4626433" cy="21517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171450" marR="0" lvl="2" indent="-171450" defTabSz="457200" latinLnBrk="0">
              <a:lnSpc>
                <a:spcPct val="120000"/>
              </a:lnSpc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1200" i="1" dirty="0">
                <a:latin typeface="+mn-lt"/>
              </a:rPr>
              <a:t>Al finalizar una fase o etapa, se realiza una evaluación </a:t>
            </a:r>
            <a:r>
              <a:rPr lang="es-ES" sz="1200" dirty="0">
                <a:latin typeface="+mn-lt"/>
              </a:rPr>
              <a:t>de los resultados y se analiza cómo seguir y de qué forma hacerlo, de acuerdo a las condiciones de ese momento</a:t>
            </a:r>
          </a:p>
          <a:p>
            <a:pPr marL="171450" marR="0" lvl="2" indent="-171450" defTabSz="457200" latinLnBrk="0">
              <a:lnSpc>
                <a:spcPct val="120000"/>
              </a:lnSpc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1200" dirty="0">
                <a:latin typeface="+mn-lt"/>
              </a:rPr>
              <a:t>De esta forma</a:t>
            </a:r>
            <a:r>
              <a:rPr lang="es-ES" sz="1200" i="1" dirty="0">
                <a:latin typeface="+mn-lt"/>
              </a:rPr>
              <a:t>, el proyecto y sus resultados se van adaptando a cambios en requisitos o prioridades</a:t>
            </a:r>
            <a:r>
              <a:rPr lang="es-ES" sz="1200" dirty="0">
                <a:latin typeface="+mn-lt"/>
              </a:rPr>
              <a:t> no previstas.</a:t>
            </a:r>
          </a:p>
          <a:p>
            <a:pPr marL="171450" marR="0" lvl="2" indent="-171450" defTabSz="457200" latinLnBrk="0">
              <a:lnSpc>
                <a:spcPct val="120000"/>
              </a:lnSpc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S" sz="1200" dirty="0">
                <a:latin typeface="+mn-lt"/>
              </a:rPr>
              <a:t>Los actores más interesados en el proyecto </a:t>
            </a:r>
            <a:r>
              <a:rPr lang="es-ES" sz="1200" i="1" dirty="0">
                <a:latin typeface="+mn-lt"/>
              </a:rPr>
              <a:t>van revisando y aprobando avances</a:t>
            </a:r>
            <a:r>
              <a:rPr lang="es-ES" sz="1200" dirty="0">
                <a:latin typeface="+mn-lt"/>
              </a:rPr>
              <a:t>, lo que se traduce en un mayor reconocimiento y más apoyos para el equipo de proyecto.</a:t>
            </a:r>
            <a:endParaRPr lang="es-UY" sz="1200" dirty="0">
              <a:latin typeface="+mn-lt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0C6D1FF-D1A7-FC92-0284-79AE2AECA656}"/>
              </a:ext>
            </a:extLst>
          </p:cNvPr>
          <p:cNvSpPr txBox="1"/>
          <p:nvPr/>
        </p:nvSpPr>
        <p:spPr>
          <a:xfrm>
            <a:off x="5868144" y="1787721"/>
            <a:ext cx="295232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UY" sz="1400" dirty="0">
                <a:latin typeface="+mn-lt"/>
              </a:rPr>
              <a:t>Generalmente, se puede optar por cualquiera de estos tres tipos de enfoques adaptativos para la gestión del proyecto y desarrollo de sus entregables: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6F9E128-83AC-F5E8-BD3E-FF5F24E4860A}"/>
              </a:ext>
            </a:extLst>
          </p:cNvPr>
          <p:cNvSpPr txBox="1"/>
          <p:nvPr/>
        </p:nvSpPr>
        <p:spPr>
          <a:xfrm>
            <a:off x="6153294" y="3024099"/>
            <a:ext cx="2448272" cy="1036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sz="1600" b="1" i="1" dirty="0">
                <a:solidFill>
                  <a:srgbClr val="003399"/>
                </a:solidFill>
                <a:latin typeface="+mn-lt"/>
              </a:rPr>
              <a:t>Iterativo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sz="1600" b="1" i="1" dirty="0">
                <a:solidFill>
                  <a:srgbClr val="003399"/>
                </a:solidFill>
                <a:latin typeface="+mn-lt"/>
              </a:rPr>
              <a:t>Incremental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UY" sz="1600" b="1" i="1" dirty="0">
                <a:solidFill>
                  <a:srgbClr val="003399"/>
                </a:solidFill>
                <a:latin typeface="+mn-lt"/>
              </a:rPr>
              <a:t>Ágil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50640D-834C-4B4C-1048-AB9A4A58D769}"/>
              </a:ext>
            </a:extLst>
          </p:cNvPr>
          <p:cNvSpPr txBox="1"/>
          <p:nvPr/>
        </p:nvSpPr>
        <p:spPr>
          <a:xfrm>
            <a:off x="5292080" y="4371950"/>
            <a:ext cx="3672408" cy="646331"/>
          </a:xfrm>
          <a:prstGeom prst="rect">
            <a:avLst/>
          </a:prstGeom>
          <a:solidFill>
            <a:srgbClr val="FFC1FF"/>
          </a:solidFill>
        </p:spPr>
        <p:txBody>
          <a:bodyPr wrap="square" rtlCol="0">
            <a:spAutoFit/>
          </a:bodyPr>
          <a:lstStyle/>
          <a:p>
            <a:r>
              <a:rPr lang="es-UY" sz="1200" dirty="0">
                <a:latin typeface="+mn-lt"/>
              </a:rPr>
              <a:t>Como se habrá notado, la palabra </a:t>
            </a:r>
            <a:r>
              <a:rPr lang="es-UY" sz="1200" b="1" i="1" dirty="0">
                <a:latin typeface="+mn-lt"/>
              </a:rPr>
              <a:t>fase </a:t>
            </a:r>
            <a:r>
              <a:rPr lang="es-UY" sz="1200" dirty="0">
                <a:latin typeface="+mn-lt"/>
              </a:rPr>
              <a:t>se usa en distintas ocasiones, siempre representando a un conjunto de trabajos que terminan en un resultado</a:t>
            </a:r>
          </a:p>
        </p:txBody>
      </p:sp>
    </p:spTree>
    <p:extLst>
      <p:ext uri="{BB962C8B-B14F-4D97-AF65-F5344CB8AC3E}">
        <p14:creationId xmlns:p14="http://schemas.microsoft.com/office/powerpoint/2010/main" val="48339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/>
      <p:bldP spid="7" grpId="0" animBg="1"/>
      <p:bldP spid="8" grpId="0"/>
      <p:bldP spid="11" grpId="0" animBg="1"/>
      <p:bldP spid="12" grpId="0" animBg="1"/>
      <p:bldP spid="13" grpId="0"/>
      <p:bldP spid="14" grpId="0"/>
      <p:bldP spid="15" grpId="0" animBg="1"/>
      <p:bldP spid="9" grpId="0" animBg="1"/>
      <p:bldP spid="10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ítulo 3"/>
          <p:cNvSpPr>
            <a:spLocks noGrp="1"/>
          </p:cNvSpPr>
          <p:nvPr>
            <p:ph type="title"/>
          </p:nvPr>
        </p:nvSpPr>
        <p:spPr>
          <a:xfrm>
            <a:off x="179512" y="134767"/>
            <a:ext cx="7427886" cy="435776"/>
          </a:xfrm>
        </p:spPr>
        <p:txBody>
          <a:bodyPr/>
          <a:lstStyle/>
          <a:p>
            <a:r>
              <a:rPr lang="es-UY" b="1" dirty="0">
                <a:solidFill>
                  <a:srgbClr val="7030A0"/>
                </a:solidFill>
              </a:rPr>
              <a:t>Enfoque adaptativo- Iterativo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040245E-CF76-D1FD-BA0C-730DA2EB462D}"/>
              </a:ext>
            </a:extLst>
          </p:cNvPr>
          <p:cNvSpPr txBox="1"/>
          <p:nvPr/>
        </p:nvSpPr>
        <p:spPr>
          <a:xfrm>
            <a:off x="179512" y="699542"/>
            <a:ext cx="2632364" cy="378757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bien el resultado final está bastante definido, la división en fases tiene ventajas frente</a:t>
            </a:r>
            <a:r>
              <a:rPr kumimoji="0" lang="es-UY" sz="12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 </a:t>
            </a:r>
            <a:r>
              <a:rPr kumimoji="0" lang="es-UY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enfoque predictivo:</a:t>
            </a:r>
            <a:endParaRPr lang="es-UY" sz="1200" dirty="0">
              <a:solidFill>
                <a:prstClr val="black"/>
              </a:solidFill>
              <a:latin typeface="+mn-lt"/>
              <a:cs typeface="+mn-cs"/>
            </a:endParaRPr>
          </a:p>
          <a:p>
            <a:pPr marL="361950" indent="-1778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Dividir en fases permite desarrollar y entregar productos en forma rápida sin tener que esperar a planificar todo el proyecto completo</a:t>
            </a:r>
          </a:p>
          <a:p>
            <a:pPr marL="361950" indent="-177800">
              <a:lnSpc>
                <a:spcPct val="11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También permite postergar entregables con alto riesgo, evitando posibles frenos</a:t>
            </a:r>
          </a:p>
          <a:p>
            <a:pPr marL="177800" indent="-177800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Las fases pueden ser de distinta duración (semanas, meses)</a:t>
            </a:r>
          </a:p>
          <a:p>
            <a:pPr marL="177800" indent="-1778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UY" sz="1200" dirty="0">
                <a:solidFill>
                  <a:prstClr val="black"/>
                </a:solidFill>
                <a:latin typeface="+mn-lt"/>
                <a:cs typeface="+mn-cs"/>
              </a:rPr>
              <a:t>cada fase se planifica en forma predictiva por separado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D7BA652-9D17-631A-24D7-DD143B1E3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4" y="1720869"/>
            <a:ext cx="1656184" cy="633412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Definir objetivo, entregables,</a:t>
            </a:r>
            <a:b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recursos</a:t>
            </a:r>
            <a:b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</a:br>
            <a: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(aproximación alto nivel)</a:t>
            </a:r>
          </a:p>
        </p:txBody>
      </p:sp>
      <p:cxnSp>
        <p:nvCxnSpPr>
          <p:cNvPr id="4" name="AutoShape 25">
            <a:extLst>
              <a:ext uri="{FF2B5EF4-FFF2-40B4-BE49-F238E27FC236}">
                <a16:creationId xmlns:a16="http://schemas.microsoft.com/office/drawing/2014/main" id="{816093D5-1559-F077-437E-27EDBB8F5AE1}"/>
              </a:ext>
            </a:extLst>
          </p:cNvPr>
          <p:cNvCxnSpPr>
            <a:cxnSpLocks noChangeShapeType="1"/>
            <a:stCxn id="5" idx="1"/>
            <a:endCxn id="3" idx="1"/>
          </p:cNvCxnSpPr>
          <p:nvPr/>
        </p:nvCxnSpPr>
        <p:spPr bwMode="auto">
          <a:xfrm rot="10800000">
            <a:off x="2987825" y="2037576"/>
            <a:ext cx="148675" cy="730201"/>
          </a:xfrm>
          <a:prstGeom prst="bentConnector3">
            <a:avLst>
              <a:gd name="adj1" fmla="val 165897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Rectangle 5">
            <a:extLst>
              <a:ext uri="{FF2B5EF4-FFF2-40B4-BE49-F238E27FC236}">
                <a16:creationId xmlns:a16="http://schemas.microsoft.com/office/drawing/2014/main" id="{AA92EB7A-2F53-E739-2CDA-524D7F9F9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6499" y="2506632"/>
            <a:ext cx="927961" cy="5222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Planificar entregables de fase 1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324FCB61-C5EC-1846-F0C1-1559C31160EB}"/>
              </a:ext>
            </a:extLst>
          </p:cNvPr>
          <p:cNvGrpSpPr/>
          <p:nvPr/>
        </p:nvGrpSpPr>
        <p:grpSpPr>
          <a:xfrm>
            <a:off x="3136499" y="3028920"/>
            <a:ext cx="927961" cy="1221031"/>
            <a:chOff x="3136499" y="3028920"/>
            <a:chExt cx="927961" cy="1221031"/>
          </a:xfrm>
        </p:grpSpPr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76C8C118-2E72-C9B5-EDB6-BEC409F5E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6499" y="3154851"/>
              <a:ext cx="927961" cy="4318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Desarrollo de entregables</a:t>
              </a: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1EB4FEB3-6C84-6A03-41F1-73005F124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6499" y="3677139"/>
              <a:ext cx="927961" cy="57281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Entrega y cierre de </a:t>
              </a:r>
              <a:b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</a:br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fase 1</a:t>
              </a:r>
            </a:p>
          </p:txBody>
        </p:sp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85CA6F44-6A39-A346-14DA-F9620A528595}"/>
                </a:ext>
              </a:extLst>
            </p:cNvPr>
            <p:cNvCxnSpPr>
              <a:stCxn id="5" idx="2"/>
              <a:endCxn id="6" idx="0"/>
            </p:cNvCxnSpPr>
            <p:nvPr/>
          </p:nvCxnSpPr>
          <p:spPr>
            <a:xfrm>
              <a:off x="3600480" y="3028920"/>
              <a:ext cx="0" cy="125931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Conector recto 8">
              <a:extLst>
                <a:ext uri="{FF2B5EF4-FFF2-40B4-BE49-F238E27FC236}">
                  <a16:creationId xmlns:a16="http://schemas.microsoft.com/office/drawing/2014/main" id="{D52247D4-EF0A-2008-E953-48A9D06B9876}"/>
                </a:ext>
              </a:extLst>
            </p:cNvPr>
            <p:cNvCxnSpPr>
              <a:stCxn id="6" idx="2"/>
              <a:endCxn id="7" idx="0"/>
            </p:cNvCxnSpPr>
            <p:nvPr/>
          </p:nvCxnSpPr>
          <p:spPr>
            <a:xfrm>
              <a:off x="3600480" y="3586651"/>
              <a:ext cx="0" cy="90488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D2F2FF9E-E47D-B14F-B322-D6E7415D4779}"/>
              </a:ext>
            </a:extLst>
          </p:cNvPr>
          <p:cNvGrpSpPr/>
          <p:nvPr/>
        </p:nvGrpSpPr>
        <p:grpSpPr>
          <a:xfrm>
            <a:off x="4503474" y="2528913"/>
            <a:ext cx="927962" cy="1718057"/>
            <a:chOff x="4503474" y="2528913"/>
            <a:chExt cx="927962" cy="1718057"/>
          </a:xfrm>
        </p:grpSpPr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047E0E80-684B-425E-4DB0-21187F3EC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475" y="2528913"/>
              <a:ext cx="927961" cy="522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Planificar entregables de fase 2</a:t>
              </a:r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C87D68AB-EED0-98C3-C1F6-24C137930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475" y="3164432"/>
              <a:ext cx="927961" cy="431800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Desarrollo de entregables</a:t>
              </a:r>
            </a:p>
          </p:txBody>
        </p:sp>
        <p:sp>
          <p:nvSpPr>
            <p:cNvPr id="12" name="Rectangle 7">
              <a:extLst>
                <a:ext uri="{FF2B5EF4-FFF2-40B4-BE49-F238E27FC236}">
                  <a16:creationId xmlns:a16="http://schemas.microsoft.com/office/drawing/2014/main" id="{85C324F1-9F30-A641-4F0A-189D71372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3474" y="3686719"/>
              <a:ext cx="927961" cy="56025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Entrega y cierre de </a:t>
              </a:r>
              <a:b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</a:br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fase 2</a:t>
              </a:r>
            </a:p>
          </p:txBody>
        </p:sp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FF914F52-508B-3323-F060-0E874EE9D1AF}"/>
                </a:ext>
              </a:extLst>
            </p:cNvPr>
            <p:cNvCxnSpPr>
              <a:stCxn id="10" idx="2"/>
              <a:endCxn id="11" idx="0"/>
            </p:cNvCxnSpPr>
            <p:nvPr/>
          </p:nvCxnSpPr>
          <p:spPr>
            <a:xfrm>
              <a:off x="4967456" y="3051201"/>
              <a:ext cx="0" cy="113231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1B48E2E3-8E93-1483-87DC-BB7E7916CFD9}"/>
                </a:ext>
              </a:extLst>
            </p:cNvPr>
            <p:cNvCxnSpPr>
              <a:stCxn id="11" idx="2"/>
              <a:endCxn id="12" idx="0"/>
            </p:cNvCxnSpPr>
            <p:nvPr/>
          </p:nvCxnSpPr>
          <p:spPr>
            <a:xfrm flipH="1">
              <a:off x="4967455" y="3596232"/>
              <a:ext cx="1" cy="90487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3" name="Rectangle 8">
            <a:extLst>
              <a:ext uri="{FF2B5EF4-FFF2-40B4-BE49-F238E27FC236}">
                <a16:creationId xmlns:a16="http://schemas.microsoft.com/office/drawing/2014/main" id="{F0493482-03DB-4678-464D-1FD8A6E6B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009" y="4499006"/>
            <a:ext cx="934463" cy="49688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/>
          <a:lstStyle/>
          <a:p>
            <a:pPr algn="ctr"/>
            <a: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Fin del proyecto</a:t>
            </a:r>
          </a:p>
          <a:p>
            <a:pPr algn="ctr"/>
            <a:r>
              <a:rPr lang="es-UY" alt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(cierre)</a:t>
            </a:r>
          </a:p>
        </p:txBody>
      </p:sp>
      <p:cxnSp>
        <p:nvCxnSpPr>
          <p:cNvPr id="25" name="AutoShape 19">
            <a:extLst>
              <a:ext uri="{FF2B5EF4-FFF2-40B4-BE49-F238E27FC236}">
                <a16:creationId xmlns:a16="http://schemas.microsoft.com/office/drawing/2014/main" id="{7C9BE9BC-5748-1F89-2C5E-5BB24C818D7D}"/>
              </a:ext>
            </a:extLst>
          </p:cNvPr>
          <p:cNvCxnSpPr>
            <a:cxnSpLocks noChangeShapeType="1"/>
            <a:stCxn id="10" idx="1"/>
            <a:endCxn id="7" idx="3"/>
          </p:cNvCxnSpPr>
          <p:nvPr/>
        </p:nvCxnSpPr>
        <p:spPr bwMode="auto">
          <a:xfrm rot="10800000" flipV="1">
            <a:off x="4064461" y="2790057"/>
            <a:ext cx="439015" cy="117348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folHlink"/>
            </a:solidFill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AutoShape 19">
            <a:extLst>
              <a:ext uri="{FF2B5EF4-FFF2-40B4-BE49-F238E27FC236}">
                <a16:creationId xmlns:a16="http://schemas.microsoft.com/office/drawing/2014/main" id="{9F4428CA-7F31-F740-9217-44AC3E9D60A1}"/>
              </a:ext>
            </a:extLst>
          </p:cNvPr>
          <p:cNvCxnSpPr>
            <a:cxnSpLocks noChangeShapeType="1"/>
            <a:stCxn id="93" idx="1"/>
            <a:endCxn id="12" idx="3"/>
          </p:cNvCxnSpPr>
          <p:nvPr/>
        </p:nvCxnSpPr>
        <p:spPr bwMode="auto">
          <a:xfrm rot="10800000" flipV="1">
            <a:off x="5431435" y="2790057"/>
            <a:ext cx="355076" cy="117678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folHlink"/>
            </a:solidFill>
            <a:prstDash val="sysDot"/>
            <a:miter lim="800000"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6" name="Grupo 15">
            <a:extLst>
              <a:ext uri="{FF2B5EF4-FFF2-40B4-BE49-F238E27FC236}">
                <a16:creationId xmlns:a16="http://schemas.microsoft.com/office/drawing/2014/main" id="{8F715D4E-93EE-8B67-3A0A-551D5F5CD9CD}"/>
              </a:ext>
            </a:extLst>
          </p:cNvPr>
          <p:cNvGrpSpPr/>
          <p:nvPr/>
        </p:nvGrpSpPr>
        <p:grpSpPr>
          <a:xfrm>
            <a:off x="5786511" y="2528913"/>
            <a:ext cx="927962" cy="1767159"/>
            <a:chOff x="5786511" y="2528913"/>
            <a:chExt cx="927962" cy="1767159"/>
          </a:xfrm>
        </p:grpSpPr>
        <p:sp>
          <p:nvSpPr>
            <p:cNvPr id="93" name="Rectangle 5">
              <a:extLst>
                <a:ext uri="{FF2B5EF4-FFF2-40B4-BE49-F238E27FC236}">
                  <a16:creationId xmlns:a16="http://schemas.microsoft.com/office/drawing/2014/main" id="{D890F29B-E6DA-7771-0F8C-E0D04963A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6511" y="2528913"/>
              <a:ext cx="927961" cy="522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Planificar entregables de fase N</a:t>
              </a:r>
            </a:p>
          </p:txBody>
        </p:sp>
        <p:sp>
          <p:nvSpPr>
            <p:cNvPr id="94" name="Rectangle 6">
              <a:extLst>
                <a:ext uri="{FF2B5EF4-FFF2-40B4-BE49-F238E27FC236}">
                  <a16:creationId xmlns:a16="http://schemas.microsoft.com/office/drawing/2014/main" id="{129938C9-69F7-A432-8EEB-B8EBCF738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6512" y="3164432"/>
              <a:ext cx="927961" cy="480902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Desarrollo de entregables</a:t>
              </a:r>
            </a:p>
          </p:txBody>
        </p:sp>
        <p:sp>
          <p:nvSpPr>
            <p:cNvPr id="95" name="Rectangle 7">
              <a:extLst>
                <a:ext uri="{FF2B5EF4-FFF2-40B4-BE49-F238E27FC236}">
                  <a16:creationId xmlns:a16="http://schemas.microsoft.com/office/drawing/2014/main" id="{C19B863D-C6E8-7FDF-3356-82955C844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6511" y="3735821"/>
              <a:ext cx="927961" cy="56025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2700000" scaled="1"/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/>
            <a:lstStyle/>
            <a:p>
              <a:pPr algn="ctr"/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Entrega y cierre de </a:t>
              </a:r>
              <a:b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</a:br>
              <a:r>
                <a:rPr lang="es-UY" altLang="en-US" sz="1000" dirty="0">
                  <a:latin typeface="Microsoft Sans Serif" panose="020B0604020202020204" pitchFamily="34" charset="0"/>
                  <a:ea typeface="Microsoft Sans Serif" panose="020B0604020202020204" pitchFamily="34" charset="0"/>
                  <a:cs typeface="Microsoft Sans Serif" panose="020B0604020202020204" pitchFamily="34" charset="0"/>
                </a:rPr>
                <a:t>fase N</a:t>
              </a:r>
            </a:p>
          </p:txBody>
        </p:sp>
        <p:cxnSp>
          <p:nvCxnSpPr>
            <p:cNvPr id="96" name="Conector recto 95">
              <a:extLst>
                <a:ext uri="{FF2B5EF4-FFF2-40B4-BE49-F238E27FC236}">
                  <a16:creationId xmlns:a16="http://schemas.microsoft.com/office/drawing/2014/main" id="{8038F262-CCF2-012E-C987-61A581B90FB6}"/>
                </a:ext>
              </a:extLst>
            </p:cNvPr>
            <p:cNvCxnSpPr>
              <a:stCxn id="93" idx="2"/>
              <a:endCxn id="94" idx="0"/>
            </p:cNvCxnSpPr>
            <p:nvPr/>
          </p:nvCxnSpPr>
          <p:spPr>
            <a:xfrm>
              <a:off x="6250492" y="3051201"/>
              <a:ext cx="1" cy="113231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7" name="Conector recto 96">
              <a:extLst>
                <a:ext uri="{FF2B5EF4-FFF2-40B4-BE49-F238E27FC236}">
                  <a16:creationId xmlns:a16="http://schemas.microsoft.com/office/drawing/2014/main" id="{43A3815B-A8F8-1493-0372-AEEABA2CCA01}"/>
                </a:ext>
              </a:extLst>
            </p:cNvPr>
            <p:cNvCxnSpPr>
              <a:stCxn id="94" idx="2"/>
              <a:endCxn id="95" idx="0"/>
            </p:cNvCxnSpPr>
            <p:nvPr/>
          </p:nvCxnSpPr>
          <p:spPr>
            <a:xfrm flipH="1">
              <a:off x="6250492" y="3645334"/>
              <a:ext cx="1" cy="90487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03" name="Conector recto 102">
            <a:extLst>
              <a:ext uri="{FF2B5EF4-FFF2-40B4-BE49-F238E27FC236}">
                <a16:creationId xmlns:a16="http://schemas.microsoft.com/office/drawing/2014/main" id="{B5395B80-51F8-6533-CE18-1CB4EBB07F9F}"/>
              </a:ext>
            </a:extLst>
          </p:cNvPr>
          <p:cNvCxnSpPr>
            <a:stCxn id="95" idx="2"/>
            <a:endCxn id="23" idx="0"/>
          </p:cNvCxnSpPr>
          <p:nvPr/>
        </p:nvCxnSpPr>
        <p:spPr>
          <a:xfrm flipH="1">
            <a:off x="6247241" y="4296072"/>
            <a:ext cx="3251" cy="202934"/>
          </a:xfrm>
          <a:prstGeom prst="line">
            <a:avLst/>
          </a:prstGeom>
          <a:noFill/>
          <a:ln w="38100">
            <a:solidFill>
              <a:schemeClr val="folHlink"/>
            </a:solidFill>
            <a:miter lim="800000"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1" name="Imagen 110">
            <a:extLst>
              <a:ext uri="{FF2B5EF4-FFF2-40B4-BE49-F238E27FC236}">
                <a16:creationId xmlns:a16="http://schemas.microsoft.com/office/drawing/2014/main" id="{00FB6342-7BCB-DD7D-4F40-6E511CB93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345" y="646859"/>
            <a:ext cx="2194750" cy="967824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D55D116A-E6D3-11CD-2D3E-DD8818408E2D}"/>
              </a:ext>
            </a:extLst>
          </p:cNvPr>
          <p:cNvSpPr txBox="1"/>
          <p:nvPr/>
        </p:nvSpPr>
        <p:spPr>
          <a:xfrm>
            <a:off x="5227043" y="84020"/>
            <a:ext cx="3970812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UY" sz="11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Ejemplos enfoque iterativo</a:t>
            </a:r>
          </a:p>
          <a:p>
            <a:pPr marL="285750" marR="0" lvl="0" indent="-200025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Desarrollar una obra civil o una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</a:t>
            </a: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pieza de ingeniería en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etapas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285750" marR="0" lvl="0" indent="-200025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Dividir un grupo bien definido de funcionalidades de un software entregando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funcionalidades por fases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631825" marR="0" lvl="0" indent="-28575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Diseñar y producir materiales audiovisuales revisando el resultado 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de uno antes de construir el otro.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627063" marR="0" lvl="0" indent="-290513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>
                <a:tab pos="1077913" algn="l"/>
              </a:tabLst>
              <a:defRPr/>
            </a:pPr>
            <a:r>
              <a:rPr lang="es-UY" sz="1100" noProof="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Realizar instalaciones de un producto en diversos organismos o dependencias del organismo, cada una siendo una fase de todo el proyecto.</a:t>
            </a:r>
            <a:endParaRPr kumimoji="0" lang="es-UY" sz="11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  <a:p>
            <a:pPr marL="1881188" marR="0" lvl="0" indent="-265113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s-UY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Realizar un plan de mejoras de plazas en la ciudad, dividiendo</a:t>
            </a:r>
            <a:r>
              <a:rPr kumimoji="0" lang="es-UY" sz="1100" b="0" i="0" u="none" strike="noStrike" kern="1200" cap="none" spc="0" normalizeH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+mj-lt"/>
                <a:cs typeface="+mn-cs"/>
              </a:rPr>
              <a:t> las obras por barrios (etapas)</a:t>
            </a:r>
          </a:p>
          <a:p>
            <a:pPr marL="1881188" marR="0" lvl="0" indent="-265113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s-UY" sz="1100" dirty="0">
                <a:solidFill>
                  <a:srgbClr val="4472C4">
                    <a:lumMod val="75000"/>
                  </a:srgbClr>
                </a:solidFill>
                <a:latin typeface="+mj-lt"/>
                <a:cs typeface="+mn-cs"/>
              </a:rPr>
              <a:t>Emprender un programa de mejoras ambientales para una región, dividiendo por tipos de industrias.</a:t>
            </a:r>
            <a:endParaRPr kumimoji="0" lang="es-UY" sz="1100" b="0" i="0" u="none" strike="noStrike" kern="1200" cap="none" spc="0" normalizeH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253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 animBg="1"/>
      <p:bldP spid="3" grpId="0" animBg="1"/>
      <p:bldP spid="5" grpId="0" animBg="1"/>
      <p:bldP spid="23" grpId="0" animBg="1"/>
      <p:bldP spid="114" grpId="0" uiExpand="1" build="p"/>
    </p:bldLst>
  </p:timing>
</p:sld>
</file>

<file path=ppt/theme/theme1.xml><?xml version="1.0" encoding="utf-8"?>
<a:theme xmlns:a="http://schemas.openxmlformats.org/drawingml/2006/main" name="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RTADA 10 ENCUENTR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600" dirty="0" smtClean="0">
            <a:latin typeface="+mn-lt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2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CONTENIDO 10 ENCUENTRO">
  <a:themeElements>
    <a:clrScheme name="AGESIC 10 ENCUENTRO">
      <a:dk1>
        <a:srgbClr val="002C68"/>
      </a:dk1>
      <a:lt1>
        <a:srgbClr val="FFFFFF"/>
      </a:lt1>
      <a:dk2>
        <a:srgbClr val="002C68"/>
      </a:dk2>
      <a:lt2>
        <a:srgbClr val="F2F2F2"/>
      </a:lt2>
      <a:accent1>
        <a:srgbClr val="64C3D5"/>
      </a:accent1>
      <a:accent2>
        <a:srgbClr val="A51890"/>
      </a:accent2>
      <a:accent3>
        <a:srgbClr val="71C5E8"/>
      </a:accent3>
      <a:accent4>
        <a:srgbClr val="418FDE"/>
      </a:accent4>
      <a:accent5>
        <a:srgbClr val="8031A7"/>
      </a:accent5>
      <a:accent6>
        <a:srgbClr val="D0DF21"/>
      </a:accent6>
      <a:hlink>
        <a:srgbClr val="6565FF"/>
      </a:hlink>
      <a:folHlink>
        <a:srgbClr val="A5A5A5"/>
      </a:folHlink>
    </a:clrScheme>
    <a:fontScheme name="AGESIC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9no encuentro 16x9</Template>
  <TotalTime>16330</TotalTime>
  <Words>2583</Words>
  <Application>Microsoft Office PowerPoint</Application>
  <PresentationFormat>Presentación en pantalla (16:9)</PresentationFormat>
  <Paragraphs>211</Paragraphs>
  <Slides>18</Slides>
  <Notes>6</Notes>
  <HiddenSlides>2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8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33" baseType="lpstr">
      <vt:lpstr>Arial</vt:lpstr>
      <vt:lpstr>Calibri</vt:lpstr>
      <vt:lpstr>Comic Sans MS</vt:lpstr>
      <vt:lpstr>Gotham</vt:lpstr>
      <vt:lpstr>Microsoft Sans Serif</vt:lpstr>
      <vt:lpstr>Wingdings</vt:lpstr>
      <vt:lpstr>PORTADA 10 ENCUENTRO</vt:lpstr>
      <vt:lpstr>1_PORTADA 10 ENCUENTRO</vt:lpstr>
      <vt:lpstr>CONTENIDO 10 ENCUENTRO</vt:lpstr>
      <vt:lpstr>2_CONTENIDO 10 ENCUENTRO</vt:lpstr>
      <vt:lpstr>1_CONTENIDO 10 ENCUENTRO</vt:lpstr>
      <vt:lpstr>3_CONTENIDO 10 ENCUENTRO</vt:lpstr>
      <vt:lpstr>4_CONTENIDO 10 ENCUENTRO</vt:lpstr>
      <vt:lpstr>5_CONTENIDO 10 ENCUENTRO</vt:lpstr>
      <vt:lpstr>CorelDRAW</vt:lpstr>
      <vt:lpstr>Presentación de PowerPoint</vt:lpstr>
      <vt:lpstr>Presentación de PowerPoint</vt:lpstr>
      <vt:lpstr>Presentación de PowerPoint</vt:lpstr>
      <vt:lpstr>Enfoques de dirección y desarrollo</vt:lpstr>
      <vt:lpstr>Enfoque predictivo</vt:lpstr>
      <vt:lpstr>Enfoque predictivo</vt:lpstr>
      <vt:lpstr>Enfoque predictivo</vt:lpstr>
      <vt:lpstr>Enfoque adaptativo</vt:lpstr>
      <vt:lpstr>Enfoque adaptativo- Iterativo</vt:lpstr>
      <vt:lpstr>Enfoque adaptativo- incremental</vt:lpstr>
      <vt:lpstr>Enfoque ágil</vt:lpstr>
      <vt:lpstr>Enfoque ágil</vt:lpstr>
      <vt:lpstr>Enfoque híbrido para gestión del proyecto</vt:lpstr>
      <vt:lpstr>Ejemplo: Enfoque híbrido</vt:lpstr>
      <vt:lpstr>Resumen: enfoques de desarrollo de producto</vt:lpstr>
      <vt:lpstr>Presentación de PowerPoint</vt:lpstr>
      <vt:lpstr>A continuación…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Corporate Edition</dc:creator>
  <cp:lastModifiedBy>DANIEL MATO</cp:lastModifiedBy>
  <cp:revision>587</cp:revision>
  <dcterms:created xsi:type="dcterms:W3CDTF">2017-07-14T14:51:12Z</dcterms:created>
  <dcterms:modified xsi:type="dcterms:W3CDTF">2024-05-01T16:35:34Z</dcterms:modified>
</cp:coreProperties>
</file>